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tags/tag19.xml" ContentType="application/vnd.openxmlformats-officedocument.presentationml.tags+xml"/>
  <Override PartName="/ppt/notesSlides/notesSlide21.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427" r:id="rId2"/>
    <p:sldId id="860" r:id="rId3"/>
    <p:sldId id="914" r:id="rId4"/>
    <p:sldId id="888" r:id="rId5"/>
    <p:sldId id="861" r:id="rId6"/>
    <p:sldId id="866" r:id="rId7"/>
    <p:sldId id="887" r:id="rId8"/>
    <p:sldId id="867" r:id="rId9"/>
    <p:sldId id="856" r:id="rId10"/>
    <p:sldId id="859" r:id="rId11"/>
    <p:sldId id="868" r:id="rId12"/>
    <p:sldId id="858" r:id="rId13"/>
    <p:sldId id="873" r:id="rId14"/>
    <p:sldId id="872" r:id="rId15"/>
    <p:sldId id="874" r:id="rId16"/>
    <p:sldId id="880" r:id="rId17"/>
    <p:sldId id="881" r:id="rId18"/>
    <p:sldId id="879" r:id="rId19"/>
    <p:sldId id="864" r:id="rId20"/>
    <p:sldId id="875" r:id="rId21"/>
    <p:sldId id="889" r:id="rId22"/>
    <p:sldId id="885" r:id="rId23"/>
    <p:sldId id="876" r:id="rId24"/>
    <p:sldId id="877" r:id="rId25"/>
    <p:sldId id="878" r:id="rId26"/>
    <p:sldId id="862" r:id="rId27"/>
    <p:sldId id="869" r:id="rId28"/>
    <p:sldId id="882" r:id="rId29"/>
    <p:sldId id="870" r:id="rId30"/>
  </p:sldIdLst>
  <p:sldSz cx="9144000" cy="5143500" type="screen16x9"/>
  <p:notesSz cx="6858000" cy="9144000"/>
  <p:custDataLst>
    <p:tags r:id="rId3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14">
          <p15:clr>
            <a:srgbClr val="A4A3A4"/>
          </p15:clr>
        </p15:guide>
        <p15:guide id="2" pos="2880">
          <p15:clr>
            <a:srgbClr val="A4A3A4"/>
          </p15:clr>
        </p15:guide>
        <p15:guide id="3" pos="295">
          <p15:clr>
            <a:srgbClr val="A4A3A4"/>
          </p15:clr>
        </p15:guide>
        <p15:guide id="4" pos="5440">
          <p15:clr>
            <a:srgbClr val="A4A3A4"/>
          </p15:clr>
        </p15:guide>
        <p15:guide id="5" orient="horz" pos="486">
          <p15:clr>
            <a:srgbClr val="A4A3A4"/>
          </p15:clr>
        </p15:guide>
        <p15:guide id="6" orient="horz" pos="531">
          <p15:clr>
            <a:srgbClr val="A4A3A4"/>
          </p15:clr>
        </p15:guide>
        <p15:guide id="7" orient="horz" pos="2935">
          <p15:clr>
            <a:srgbClr val="A4A3A4"/>
          </p15:clr>
        </p15:guide>
        <p15:guide id="8" orient="horz" pos="2896">
          <p15:clr>
            <a:srgbClr val="A4A3A4"/>
          </p15:clr>
        </p15:guide>
        <p15:guide id="9" orient="horz" pos="1620">
          <p15:clr>
            <a:srgbClr val="A4A3A4"/>
          </p15:clr>
        </p15:guide>
        <p15:guide id="10" pos="2953">
          <p15:clr>
            <a:srgbClr val="A4A3A4"/>
          </p15:clr>
        </p15:guide>
        <p15:guide id="11" pos="3080">
          <p15:clr>
            <a:srgbClr val="A4A3A4"/>
          </p15:clr>
        </p15:guide>
        <p15:guide id="12" orient="horz" pos="180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3 K"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B9CD5"/>
    <a:srgbClr val="1474AC"/>
    <a:srgbClr val="61B9D2"/>
    <a:srgbClr val="F7FAFB"/>
    <a:srgbClr val="0432FF"/>
    <a:srgbClr val="FF9900"/>
    <a:srgbClr val="0C5391"/>
    <a:srgbClr val="1CA0AF"/>
    <a:srgbClr val="205DA1"/>
    <a:srgbClr val="1368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49" autoAdjust="0"/>
    <p:restoredTop sz="78311" autoAdjust="0"/>
  </p:normalViewPr>
  <p:slideViewPr>
    <p:cSldViewPr>
      <p:cViewPr varScale="1">
        <p:scale>
          <a:sx n="122" d="100"/>
          <a:sy n="122" d="100"/>
        </p:scale>
        <p:origin x="1048" y="200"/>
      </p:cViewPr>
      <p:guideLst>
        <p:guide orient="horz" pos="1714"/>
        <p:guide pos="2880"/>
        <p:guide pos="295"/>
        <p:guide pos="5440"/>
        <p:guide orient="horz" pos="486"/>
        <p:guide orient="horz" pos="531"/>
        <p:guide orient="horz" pos="2935"/>
        <p:guide orient="horz" pos="2896"/>
        <p:guide orient="horz" pos="1620"/>
        <p:guide pos="2953"/>
        <p:guide pos="3080"/>
        <p:guide orient="horz" pos="1801"/>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5T07:04:05"/>
    </inkml:context>
    <inkml:brush xml:id="br0">
      <inkml:brushProperty name="width" value="0.1" units="cm"/>
      <inkml:brushProperty name="height" value="0.1" units="cm"/>
      <inkml:brushProperty name="color" value="#E71224"/>
    </inkml:brush>
  </inkml:definitions>
  <inkml:trace contextRef="#ctx0" brushRef="#br0">0 79 24575,'57'0'0,"-26"0"0,22 0 0,-30 0 0,-11 0 0,11 0 0,-11-5 0,11 4 0,-11-9 0,11 3 0,-11-4 0,11 5 0,-11-4 0,5 4 0,-6-1 0,5-2 0,-4 7 0,4-3 0,-5 5 0,-1 0 0,1 0 0,0 0 0,0 0 0,0 0 0,0 0 0,0 5 0,0 1 0,5 6 0,-3-1 0,4-5 0,-1 5 0,-3-10 0,9 10 0,-3-5 0,-1 6 0,-1-5 0,0 3 0,-5-9 0,5 9 0,-6-8 0,0 7 0,0-8 0,-1 4 0,1-5 0,-1-4 0,1-2 0,-1-5 0,1 5 0,0-4 0,0 4 0,6 0 0,1-5 0,6 10 0,7-10 0,2 9 0,7-4 0,-1 6 0,1-6 0,0 5 0,7-5 0,-5 6 0,6 0 0,-8 0 0,-1 0 0,-6 0 0,5 0 0,-12 0 0,12 0 0,-12 0 0,12 0 0,-6 0 0,16 0 0,-6 0 0,14 0 0,-7 0 0,9 0 0,0 0 0,-1 0 0,10 0 0,2 0 0,9 0 0,0 0 0,0 0 0,0 0 0,-9 0 0,-2 0 0,-17 0 0,-3-6 0,-14 4 0,-2-9 0,-13 10 0,5-5 0,-10 6 0,3 0 0,-5 0 0,0 0 0,0 0 0,6 0 0,-5 0 0,5 0 0,0 0 0,-5 0 0,5 5 0,0-4 0,-5 9 0,5-9 0,0 4 0,-5 0 0,5-4 0,-6 4 0,0-5 0,5 0 0,-4 0 0,-1 0 0,-7 0 0</inkml:trace>
</inkml:ink>
</file>

<file path=ppt/ink/ink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5T07:04:07"/>
    </inkml:context>
    <inkml:brush xml:id="br0">
      <inkml:brushProperty name="width" value="0.1" units="cm"/>
      <inkml:brushProperty name="height" value="0.1" units="cm"/>
      <inkml:brushProperty name="color" value="#E71224"/>
    </inkml:brush>
  </inkml:definitions>
  <inkml:trace contextRef="#ctx0" brushRef="#br0">0 73 24575,'40'0'0,"8"0"0,10 0 0,22 0 0,0 0-507,-26 0 0,2 0 507,37 0 0,-32 0 0,1 0 0,-4 0 0,-1 0 0,38 0 0,-35 0 0,-2 0 0,27 0 0,-30 0 0,2 0 0,-6 0 0,-2 0 249,33 0-249,4 0 0,-17-7 0,0 6 0,-2-6 0,-10 0 0,1 6 0,0-12 765,-8 11-765,5-4 0,-13 6 0,14-7 0,-15 5 0,7-4 0,-8 6 0,-1 0 0,1-6 0,0 5 0,-1-5 0,1 6 0,0 0 0,0 0 0,-1 0 0,1 0 0,-1 0 0,1 0 0,0 0 0,0 0 0,-1 0 0,-6 0 0,-2 0 0,-7 0 0,0 0 0,0 0 0,-5 0 0,-2 0 0,-7 0 0,7 0 0,-4 0 0,3 0 0,-5 0 0,6 0 0,-5 0 0,5 0 0,-6 0 0,6 0 0,-5 0 0,5 0 0,-6 0 0,0 0 0,0 0 0,0 0 0,0 0 0,0 0 0,-1 0 0,1 0 0,-6 0 0,0 0 0</inkml:trace>
</inkml:ink>
</file>

<file path=ppt/ink/ink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5T07:04:21"/>
    </inkml:context>
    <inkml:brush xml:id="br0">
      <inkml:brushProperty name="width" value="0.1" units="cm"/>
      <inkml:brushProperty name="height" value="0.1" units="cm"/>
      <inkml:brushProperty name="color" value="#E71224"/>
    </inkml:brush>
  </inkml:definitions>
  <inkml:trace contextRef="#ctx0" brushRef="#br0">0 62 24575,'18'-6'0,"55"2"0,-25 3 0,7 2-1834,41-1 1,4 0 1833,-31 0 0,2 0-767,4 0 0,6 0 0,-4 0 767,15 0 0,0 0 0,-16 0 0,3 0 0,0 0 0,-1 0 0,-1 0 0,-1 0 0,-7 0 0,-2 0 0,-2 0 180,11 0 0,-2 0-180,1 0 0,-4 0 0,-17 0 0,-3 0 0,2 0 0,-2 0 0,40 0 0,-25 0 1542,-8 0-1542,-8 0 2843,5 0-2843,-5 0 1223,17 0-1223,-7 0 0,6 0 0,-8 0 0,0 0 0,-1 0 0,1 0 0,-8 0 0,-9 0 0,-10 0 0,-7 0 0,-6 0 0,-1 0 0,-6 0 0,0 0 0,0 0 0,-5-10 0,-1 4 0,-5-9 0,0 4 0,4 6 0,1 0 0,6 5 0,-1 0 0,1 0 0,0 5 0,6 2 0,1 4 0,6 1 0,0 0 0,-5-5 0,-2-2 0,-7 0 0,1-4 0,-5 4 0,-1-5 0</inkml:trace>
</inkml:ink>
</file>

<file path=ppt/ink/ink4.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5T07:05:50"/>
    </inkml:context>
    <inkml:brush xml:id="br0">
      <inkml:brushProperty name="width" value="0.1" units="cm"/>
      <inkml:brushProperty name="height" value="0.1" units="cm"/>
      <inkml:brushProperty name="color" value="#E71224"/>
    </inkml:brush>
  </inkml:definitions>
  <inkml:trace contextRef="#ctx0" brushRef="#br0">0 1 24575,'19'0'0,"0"0"0,31 0 0,-5 0 0,41 0 0,-4 0-453,-33 0 1,2 0 452,-1 0 0,1 0 0,6 0 0,-2 0 0,29 0 0,-18 0 0,-1 0 0,12 0 0,-5 0 0,1 0 0,14 0 0,-27 0 0,1 0 0,30 0 0,-42 0 0,2 0 0,5 0 0,0 0 0,-5 0 0,2 0 0,15 0 0,-1 0 0,20 0 0,-27 0 0,0 0 0,33 0 0,-42 3 0,1 1 0,-1 1 0,0-1 0,47 5 0,-18-2 0,8 0 73,-10-5-73,0 5 0,-9-7 0,6 0 0,-15 6 0,7-4 0,-9 4 0,9-6 678,-8 0-678,8 0 154,0 7-154,-7-5 0,7 5 0,-10-7 0,-7 6 0,6-5 0,-6 5 0,7 0 0,1-4 0,0 4 0,-9 0 0,7-4 0,-6 4 0,-1-1 0,-1-3 0,0 10 0,-6-10 0,13 4 0,-13 0 0,6-5 0,-1 5 0,-5 0 0,14-4 0,-7 3 0,9-5 0,9 7 0,23-5 0,-7 12 0,8-12 0,-6 12-528,-26-8 0,1-1 528,-6-1 0,1 2 0,2 1 0,4 1 0,34 1 0,-1 1 0,-37-1 0,1 0-585,9-2 1,5-1-1,-3 0 585,2 3 0,-4-2 0,-3-1 0,1-1 0,9-1 0,2 2 0,-4 3 0,-3-2-353,-13-5 0,-1-2 353,11 4 0,-2 1 0,32 3 0,-39-7 0,0 0 0,0 2 0,-2 2 0,-4-1 0,-1-1-111,41-1 111,-3 5 0,0-7 0,-8 0 0,9 0 0,-1 0 0,-8 0 0,18 0 0,-17 0 0,17 0 0,-17 0 0,7 0 0,0 0 0,-8 0 0,8 0 132,-31 0 0,-2 0-132,22 0 0,17 0 0,0 0 0,-15 0 0,3 0 0,0 0 0,0 0 0,-32-3 0,1-1 0,-1 3 0,0 0 0,0-6 0,1-1 0,-1 7 0,1 0 0,-1-6 0,0-1 0,41 6 0,7-5 0,-7-1 0,-1 6 0,-28-6 0,-2 0 0,17 6 0,-17-1 0,0-2 0,11-2 1475,17 5-1475,-10-12 0,0 12 0,-9-11 774,-2 5-774,-9 0 127,0-5-127,-9 11 743,7-11-743,-6 5 244,-1-6-244,7 6 0,-14-4 0,13 11 0,-13-11 0,14 4 0,-14-6 0,13 6 0,-13-3 0,23 3 0,-21-5 0,7 5 0,-20 2 0,-7 1 0,-6 4 0,-1-5 0,-6 6 0,0 0 0,-1 0 0,-4 0 0,-1 0 0</inkml:trace>
</inkml:ink>
</file>

<file path=ppt/ink/ink5.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5T07:06:02"/>
    </inkml:context>
    <inkml:brush xml:id="br0">
      <inkml:brushProperty name="width" value="0.1" units="cm"/>
      <inkml:brushProperty name="height" value="0.1" units="cm"/>
      <inkml:brushProperty name="color" value="#E71224"/>
    </inkml:brush>
  </inkml:definitions>
  <inkml:trace contextRef="#ctx0" brushRef="#br0">1 0 24575,'13'0'0,"-1"0"0,27 0 0,-13 0 0,12 0 0,-12 0 0,12 0 0,-5 0 0,6 0 0,1 0 0,8 0 0,2 0 0,38 0 0,-31 0 0,6 0 0,2 0 0,15 0 0,-28 0 0,1 0-506,43 0 506,-4 0-737,-36 0 0,3 0 737,17 0 0,-1 0 0,19 0 0,-10 0 0,-1 0 0,0 0 0,-10 0 0,2 0 0,-17 0 0,-1 0 0,6 0 0,0 0-654,32 0 654,-36 0 0,0 0 0,25 0 0,-28 0 0,0 0 0,-5 0 0,-1 0 0,1 0 0,-1 0-187,40 0 187,-2 0 0,0 0 0,-7 0 0,7 0 0,-19 0 0,7 0 447,-16 0-447,7 0 1442,-10 0-1442,1 0 717,0 0-717,-1 0 215,1 0-215,0 0 0,-9 0 0,7 0 0,-14 0 0,6 0 0,-9 0 0,1 0 0,0 0 0,-1 0 0,1 0 0,0 0 0,-1 0 0,1 0 0,-7 0 0,5 0 0,5 0 0,0 0 0,7 0 0,-10 0 0,8 0 0,1 0 0,9 0 0,0 0 0,-1 0 0,10 0 0,-7 0 0,7 0 0,-9 0 0,-1 0 0,-7 0 0,6 0 0,-15 0 0,0 0 0,-3 0 0,-12 0 0,12 0 0,-12 0 0,5 0 0,0 0 0,-5 0 0,12 0 0,-6 0 0,8 0 0,0 6 0,7-4 0,3 4 0,8 0 0,25-4 0,-19 4 0,19-6 0,-33 0 0,-2 0 0,-9 0 0,-6 0 0,-2 0 0,-7 0 0,-5 0 0,-3 0 0,-5 0 0,0 0 0,0 0 0,0 0 0,-5 0 0,-2 0 0</inkml:trace>
</inkml:ink>
</file>

<file path=ppt/ink/ink6.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5T07:06:05"/>
    </inkml:context>
    <inkml:brush xml:id="br0">
      <inkml:brushProperty name="width" value="0.1" units="cm"/>
      <inkml:brushProperty name="height" value="0.1" units="cm"/>
      <inkml:brushProperty name="color" value="#E71224"/>
    </inkml:brush>
  </inkml:definitions>
  <inkml:trace contextRef="#ctx0" brushRef="#br0">0 1 24575,'56'0'0,"-2"0"0,7 0 0,10 0 0,8 0-1978,5 0 1,7 0 0,-5 0 1977,7 0 0,0 0 0,-5 0 0,7 0 0,-5 0 0,-19 0 0,-2 0 0,-2 0 0,24 0 0,1 0-200,-24 0 0,2 0 1,-4 0 199,8 0 0,-2 0 208,1 0 1,0 0-209,3 0 0,-3 0 0,-20 0 0,-3 0-149,2 0 0,-2 0 149,48 0 0,-26 0 0,24 0 0,-25 0 0,8 0 0,-3 0 0,-7 0 2624,-8 0-2624,4 0 2072,-16 0-2072,1 0 1291,-2 0-1291,-8 0 425,-1 5-425,1-3 0,0 4 0,7 0 0,3-4 0,8 4 0,-1-6 0,1 7 0,0-6 0,0 6 0,-1-7 0,1 6 0,-8-4 0,-3 4 0,1-6 0,-13 0 0,11 0 0,-14 0 0,8 0 0,0 0 0,-8 0 0,6 0 0,-12 0 0,12 0 0,-12 0 0,12 0 0,-12 0 0,12 0 0,-5 0 0,6 0 0,1 0 0,0 0 0,7 0 0,-5 0 0,14 0 0,-15 0 0,15 0 0,-14 0 0,14 0 0,-15 0 0,7 0 0,-8 0 0,-1 0 0,1 0 0,-7 0 0,5 0 0,-12 0 0,-1 0 0,-2 0 0,-5 0 0,11 0 0,-4 0 0,11 0 0,-10 0 0,12 0 0,-5 0 0,6 0 0,1 0 0,-7 0 0,5 0 0,-12 0 0,5 0 0,-13 0 0,-1 0 0,-6 0 0,0 0 0,-1 0 0,1 0 0,0 0 0,-1 0 0,0 0 0,-4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itchFamily="34" charset="-122"/>
              </a:defRPr>
            </a:lvl1pPr>
          </a:lstStyle>
          <a:p>
            <a:fld id="{673B58EF-4ABD-40F4-ACA4-FE81D742E6DD}" type="datetimeFigureOut">
              <a:rPr lang="zh-CN" altLang="en-US" smtClean="0"/>
              <a:t>2022/12/5</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itchFamily="34" charset="-122"/>
              </a:defRPr>
            </a:lvl1pPr>
          </a:lstStyle>
          <a:p>
            <a:fld id="{A11FC198-2D83-4DFC-8CDD-7D23AF44D411}"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itchFamily="34" charset="-122"/>
        <a:cs typeface="+mn-cs"/>
      </a:defRPr>
    </a:lvl1pPr>
    <a:lvl2pPr marL="457200" algn="l" defTabSz="914400" rtl="0" eaLnBrk="1" latinLnBrk="0" hangingPunct="1">
      <a:defRPr sz="1200" kern="1200">
        <a:solidFill>
          <a:schemeClr val="tx1"/>
        </a:solidFill>
        <a:latin typeface="+mn-lt"/>
        <a:ea typeface="微软雅黑" pitchFamily="34" charset="-122"/>
        <a:cs typeface="+mn-cs"/>
      </a:defRPr>
    </a:lvl2pPr>
    <a:lvl3pPr marL="914400" algn="l" defTabSz="914400" rtl="0" eaLnBrk="1" latinLnBrk="0" hangingPunct="1">
      <a:defRPr sz="1200" kern="1200">
        <a:solidFill>
          <a:schemeClr val="tx1"/>
        </a:solidFill>
        <a:latin typeface="+mn-lt"/>
        <a:ea typeface="微软雅黑" pitchFamily="34" charset="-122"/>
        <a:cs typeface="+mn-cs"/>
      </a:defRPr>
    </a:lvl3pPr>
    <a:lvl4pPr marL="1371600" algn="l" defTabSz="914400" rtl="0" eaLnBrk="1" latinLnBrk="0" hangingPunct="1">
      <a:defRPr sz="1200" kern="1200">
        <a:solidFill>
          <a:schemeClr val="tx1"/>
        </a:solidFill>
        <a:latin typeface="+mn-lt"/>
        <a:ea typeface="微软雅黑" pitchFamily="34" charset="-122"/>
        <a:cs typeface="+mn-cs"/>
      </a:defRPr>
    </a:lvl4pPr>
    <a:lvl5pPr marL="1828800" algn="l" defTabSz="914400" rtl="0" eaLnBrk="1" latinLnBrk="0" hangingPunct="1">
      <a:defRPr sz="1200" kern="1200">
        <a:solidFill>
          <a:schemeClr val="tx1"/>
        </a:solidFill>
        <a:latin typeface="+mn-lt"/>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1FC198-2D83-4DFC-8CDD-7D23AF44D411}" type="slidenum">
              <a:rPr lang="zh-CN" altLang="en-US" smtClean="0"/>
              <a:t>9</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dirty="0">
              <a:latin typeface="FangSong" panose="02010609060101010101" pitchFamily="49" charset="-122"/>
              <a:ea typeface="FangSong" panose="02010609060101010101" pitchFamily="49" charset="-122"/>
            </a:endParaRPr>
          </a:p>
          <a:p>
            <a:endParaRPr lang="en-US" altLang="zh-CN" dirty="0"/>
          </a:p>
          <a:p>
            <a:endParaRPr lang="en-US" altLang="zh-CN" dirty="0"/>
          </a:p>
          <a:p>
            <a:endParaRPr lang="en-US" altLang="zh-CN" dirty="0"/>
          </a:p>
          <a:p>
            <a:endParaRPr lang="en-US" dirty="0"/>
          </a:p>
        </p:txBody>
      </p:sp>
      <p:sp>
        <p:nvSpPr>
          <p:cNvPr id="4" name="Slide Number Placeholder 3"/>
          <p:cNvSpPr>
            <a:spLocks noGrp="1"/>
          </p:cNvSpPr>
          <p:nvPr>
            <p:ph type="sldNum" sz="quarter" idx="5"/>
          </p:nvPr>
        </p:nvSpPr>
        <p:spPr/>
        <p:txBody>
          <a:bodyPr/>
          <a:lstStyle/>
          <a:p>
            <a:fld id="{A11FC198-2D83-4DFC-8CDD-7D23AF44D411}" type="slidenum">
              <a:rPr lang="zh-CN" altLang="en-US" smtClean="0"/>
              <a:t>11</a:t>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98CB48-C36E-4595-BB70-644A0A838770}" type="datetimeFigureOut">
              <a:rPr lang="en-US" smtClean="0"/>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7595FF-218F-4976-A6CF-93A839C0F33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98CB48-C36E-4595-BB70-644A0A838770}" type="datetimeFigureOut">
              <a:rPr lang="en-US" smtClean="0"/>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7595FF-218F-4976-A6CF-93A839C0F33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98CB48-C36E-4595-BB70-644A0A838770}" type="datetimeFigureOut">
              <a:rPr lang="en-US" smtClean="0"/>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7595FF-218F-4976-A6CF-93A839C0F33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72" t="82305" r="30635"/>
          <a:stretch>
            <a:fillRect/>
          </a:stretch>
        </p:blipFill>
        <p:spPr>
          <a:xfrm>
            <a:off x="6516216" y="-92546"/>
            <a:ext cx="2627784" cy="631815"/>
          </a:xfrm>
          <a:prstGeom prst="rect">
            <a:avLst/>
          </a:prstGeom>
        </p:spPr>
      </p:pic>
      <p:pic>
        <p:nvPicPr>
          <p:cNvPr id="3" name="图片 2"/>
          <p:cNvPicPr>
            <a:picLocks noChangeAspect="1"/>
          </p:cNvPicPr>
          <p:nvPr userDrawn="1"/>
        </p:nvPicPr>
        <p:blipFill rotWithShape="1">
          <a:blip r:embed="rId3" cstate="print">
            <a:extLst>
              <a:ext uri="{28A0092B-C50C-407E-A947-70E740481C1C}">
                <a14:useLocalDpi xmlns:a14="http://schemas.microsoft.com/office/drawing/2010/main" val="0"/>
              </a:ext>
            </a:extLst>
          </a:blip>
          <a:srcRect l="40556" t="14003" r="-243" b="56581"/>
          <a:stretch>
            <a:fillRect/>
          </a:stretch>
        </p:blipFill>
        <p:spPr>
          <a:xfrm>
            <a:off x="-1" y="4001225"/>
            <a:ext cx="3562835" cy="1142276"/>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98CB48-C36E-4595-BB70-644A0A838770}" type="datetimeFigureOut">
              <a:rPr lang="en-US" smtClean="0"/>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7595FF-218F-4976-A6CF-93A839C0F33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98CB48-C36E-4595-BB70-644A0A838770}" type="datetimeFigureOut">
              <a:rPr lang="en-US" smtClean="0"/>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7595FF-218F-4976-A6CF-93A839C0F33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98CB48-C36E-4595-BB70-644A0A838770}" type="datetimeFigureOut">
              <a:rPr lang="en-US" smtClean="0"/>
              <a:t>12/5/22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7595FF-218F-4976-A6CF-93A839C0F33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98CB48-C36E-4595-BB70-644A0A838770}" type="datetimeFigureOut">
              <a:rPr lang="en-US" smtClean="0"/>
              <a:t>12/5/22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7595FF-218F-4976-A6CF-93A839C0F33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98CB48-C36E-4595-BB70-644A0A838770}" type="datetimeFigureOut">
              <a:rPr lang="en-US" smtClean="0"/>
              <a:t>12/5/22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7595FF-218F-4976-A6CF-93A839C0F33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98CB48-C36E-4595-BB70-644A0A838770}" type="datetimeFigureOut">
              <a:rPr lang="en-US" smtClean="0"/>
              <a:t>12/5/22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7595FF-218F-4976-A6CF-93A839C0F33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E98CB48-C36E-4595-BB70-644A0A838770}" type="datetimeFigureOut">
              <a:rPr lang="en-US" smtClean="0"/>
              <a:t>12/5/22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7595FF-218F-4976-A6CF-93A839C0F33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E98CB48-C36E-4595-BB70-644A0A838770}" type="datetimeFigureOut">
              <a:rPr lang="en-US" smtClean="0"/>
              <a:t>12/5/22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7595FF-218F-4976-A6CF-93A839C0F33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E98CB48-C36E-4595-BB70-644A0A838770}" type="datetimeFigureOut">
              <a:rPr lang="en-US" smtClean="0"/>
              <a:t>12/5/22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E7595FF-218F-4976-A6CF-93A839C0F33A}" type="slidenum">
              <a:rPr lang="en-US" smtClean="0"/>
              <a:t>‹#›</a:t>
            </a:fld>
            <a:endParaRPr lang="en-US"/>
          </a:p>
        </p:txBody>
      </p:sp>
      <p:sp>
        <p:nvSpPr>
          <p:cNvPr id="7" name="矩形 1"/>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2"/>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133" y="0"/>
            <a:ext cx="9151133"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tags" Target="../tags/tag6.xml"/><Relationship Id="rId5" Type="http://schemas.openxmlformats.org/officeDocument/2006/relationships/hyperlink" Target="https://www.nature.com/articles/s41467-019-10301-1" TargetMode="Externa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tags" Target="../tags/tag8.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ags" Target="../tags/tag9.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tags" Target="../tags/tag10.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tags" Target="../tags/tag1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tags" Target="../tags/tag1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tags" Target="../tags/tag1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tags" Target="../tags/tag1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tags" Target="../tags/tag16.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4.xml"/><Relationship Id="rId1" Type="http://schemas.openxmlformats.org/officeDocument/2006/relationships/tags" Target="../tags/tag17.xml"/></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20.xml"/><Relationship Id="rId7" Type="http://schemas.openxmlformats.org/officeDocument/2006/relationships/customXml" Target="../ink/ink2.xml"/><Relationship Id="rId2" Type="http://schemas.openxmlformats.org/officeDocument/2006/relationships/slideLayout" Target="../slideLayouts/slideLayout14.xml"/><Relationship Id="rId1" Type="http://schemas.openxmlformats.org/officeDocument/2006/relationships/tags" Target="../tags/tag18.xml"/><Relationship Id="rId6" Type="http://schemas.openxmlformats.org/officeDocument/2006/relationships/image" Target="../media/image17.png"/><Relationship Id="rId5" Type="http://schemas.openxmlformats.org/officeDocument/2006/relationships/customXml" Target="../ink/ink1.xml"/><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customXml" Target="../ink/ink3.xml"/></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21.xml"/><Relationship Id="rId7" Type="http://schemas.openxmlformats.org/officeDocument/2006/relationships/customXml" Target="../ink/ink5.xml"/><Relationship Id="rId2" Type="http://schemas.openxmlformats.org/officeDocument/2006/relationships/slideLayout" Target="../slideLayouts/slideLayout14.xml"/><Relationship Id="rId1" Type="http://schemas.openxmlformats.org/officeDocument/2006/relationships/tags" Target="../tags/tag19.xml"/><Relationship Id="rId6" Type="http://schemas.openxmlformats.org/officeDocument/2006/relationships/image" Target="../media/image21.png"/><Relationship Id="rId5" Type="http://schemas.openxmlformats.org/officeDocument/2006/relationships/customXml" Target="../ink/ink4.xml"/><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customXml" Target="../ink/ink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4.xml"/><Relationship Id="rId1" Type="http://schemas.openxmlformats.org/officeDocument/2006/relationships/tags" Target="../tags/tag20.xml"/><Relationship Id="rId5" Type="http://schemas.openxmlformats.org/officeDocument/2006/relationships/image" Target="../media/image16.png"/><Relationship Id="rId4" Type="http://schemas.openxmlformats.org/officeDocument/2006/relationships/hyperlink" Target="https://measures.scienceofbehaviorchange.org/?domains=All&amp;type=Task&amp;duration=All&amp;target_population=All&amp;stage=All&amp;measure_source=All&amp;page=1&amp;page_size=50&amp;data=&amp;sort_by=popular"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4.xml"/><Relationship Id="rId1" Type="http://schemas.openxmlformats.org/officeDocument/2006/relationships/tags" Target="../tags/tag21.xml"/><Relationship Id="rId5" Type="http://schemas.openxmlformats.org/officeDocument/2006/relationships/image" Target="../media/image24.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tags" Target="../tags/tag2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tags" Target="../tags/tag2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79512" y="987574"/>
            <a:ext cx="8748464" cy="1668780"/>
          </a:xfrm>
          <a:prstGeom prst="rect">
            <a:avLst/>
          </a:prstGeom>
        </p:spPr>
        <p:txBody>
          <a:bodyPr wrap="square">
            <a:spAutoFit/>
          </a:bodyPr>
          <a:lstStyle/>
          <a:p>
            <a:pPr algn="ctr">
              <a:defRPr/>
            </a:pPr>
            <a:r>
              <a:rPr lang="en-US" sz="3200" b="1" kern="100"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宋体" pitchFamily="2" charset="-122"/>
              </a:rPr>
              <a:t>Advanced Psychological Statistics</a:t>
            </a:r>
            <a:r>
              <a:rPr lang="zh-CN" altLang="en-US" sz="3200" b="1" kern="100"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宋体" pitchFamily="2" charset="-122"/>
              </a:rPr>
              <a:t> </a:t>
            </a:r>
            <a:r>
              <a:rPr lang="en-US" altLang="zh-CN" sz="3200" b="1" kern="100"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宋体" pitchFamily="2" charset="-122"/>
              </a:rPr>
              <a:t>and Bayesian Analysis</a:t>
            </a:r>
            <a:endParaRPr lang="en-US" sz="3200" b="1" kern="100"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宋体" pitchFamily="2" charset="-122"/>
            </a:endParaRPr>
          </a:p>
          <a:p>
            <a:pPr algn="ctr">
              <a:defRPr/>
            </a:pPr>
            <a:endParaRPr lang="en-US" sz="1050" b="1" kern="100" dirty="0">
              <a:ln/>
              <a:solidFill>
                <a:schemeClr val="tx1"/>
              </a:solidFill>
              <a:effectLst>
                <a:outerShdw blurRad="38100" dist="19050" dir="2700000" algn="tl" rotWithShape="0">
                  <a:schemeClr val="dk1">
                    <a:alpha val="40000"/>
                    <a:alpha val="40000"/>
                  </a:schemeClr>
                </a:outerShdw>
              </a:effectLst>
              <a:latin typeface="黑体" panose="02010609060101010101" pitchFamily="49" charset="-122"/>
              <a:cs typeface="Times New Roman" panose="02020603050405020304" pitchFamily="18" charset="0"/>
            </a:endParaRPr>
          </a:p>
          <a:p>
            <a:pPr algn="ctr">
              <a:defRPr/>
            </a:pPr>
            <a:r>
              <a:rPr lang="zh-CN" altLang="en-US" sz="2800" b="1" kern="100" dirty="0">
                <a:ln/>
                <a:solidFill>
                  <a:schemeClr val="tx1"/>
                </a:solidFill>
                <a:effectLst>
                  <a:outerShdw blurRad="38100" dist="19050" dir="2700000" algn="tl" rotWithShape="0">
                    <a:schemeClr val="dk1">
                      <a:alpha val="40000"/>
                      <a:alpha val="40000"/>
                    </a:schemeClr>
                  </a:outerShdw>
                </a:effectLst>
                <a:latin typeface="黑体" panose="02010609060101010101" pitchFamily="49" charset="-122"/>
                <a:cs typeface="Times New Roman" panose="02020603050405020304" pitchFamily="18" charset="0"/>
              </a:rPr>
              <a:t>高级心理统计和贝叶斯分析</a:t>
            </a:r>
          </a:p>
        </p:txBody>
      </p:sp>
      <p:sp>
        <p:nvSpPr>
          <p:cNvPr id="4" name="Subtitle 3"/>
          <p:cNvSpPr>
            <a:spLocks noGrp="1"/>
          </p:cNvSpPr>
          <p:nvPr>
            <p:ph type="subTitle" idx="4294967295"/>
          </p:nvPr>
        </p:nvSpPr>
        <p:spPr>
          <a:xfrm>
            <a:off x="0" y="2613025"/>
            <a:ext cx="6858000" cy="1242060"/>
          </a:xfrm>
        </p:spPr>
        <p:txBody>
          <a:bodyPr/>
          <a:lstStyle/>
          <a:p>
            <a:pPr defTabSz="457200">
              <a:defRPr/>
            </a:pPr>
            <a:r>
              <a:rPr lang="en-US" sz="3200" b="1" kern="100"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宋体" pitchFamily="2" charset="-122"/>
              </a:rPr>
              <a:t>Final project </a:t>
            </a:r>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4"/>
          <p:cNvSpPr txBox="1"/>
          <p:nvPr/>
        </p:nvSpPr>
        <p:spPr>
          <a:xfrm>
            <a:off x="628650" y="987574"/>
            <a:ext cx="10515600" cy="4351338"/>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457200">
              <a:lnSpc>
                <a:spcPct val="150000"/>
              </a:lnSpc>
            </a:pPr>
            <a:r>
              <a:rPr lang="zh-CN" altLang="en-US" sz="2300" b="1" dirty="0">
                <a:latin typeface="FangSong" panose="02010609060101010101" pitchFamily="49" charset="-122"/>
                <a:ea typeface="FangSong" panose="02010609060101010101" pitchFamily="49" charset="-122"/>
              </a:rPr>
              <a:t>建议：</a:t>
            </a:r>
            <a:endParaRPr lang="en-US" altLang="zh-CN" sz="2300" b="1" dirty="0">
              <a:latin typeface="FangSong" panose="02010609060101010101" pitchFamily="49" charset="-122"/>
              <a:ea typeface="FangSong" panose="02010609060101010101" pitchFamily="49" charset="-122"/>
            </a:endParaRPr>
          </a:p>
          <a:p>
            <a:pPr marL="457200" indent="-457200" defTabSz="457200">
              <a:lnSpc>
                <a:spcPct val="150000"/>
              </a:lnSpc>
              <a:buFont typeface="+mj-lt"/>
              <a:buAutoNum type="arabicPeriod"/>
            </a:pPr>
            <a:r>
              <a:rPr lang="zh-CN" altLang="en-US" b="1" dirty="0">
                <a:latin typeface="FangSong" panose="02010609060101010101" pitchFamily="49" charset="-122"/>
                <a:ea typeface="FangSong" panose="02010609060101010101" pitchFamily="49" charset="-122"/>
              </a:rPr>
              <a:t>报告语句通顺</a:t>
            </a:r>
            <a:endParaRPr lang="en-US" altLang="zh-CN" b="1" dirty="0">
              <a:latin typeface="FangSong" panose="02010609060101010101" pitchFamily="49" charset="-122"/>
              <a:ea typeface="FangSong" panose="02010609060101010101" pitchFamily="49" charset="-122"/>
            </a:endParaRPr>
          </a:p>
          <a:p>
            <a:pPr marL="457200" indent="-457200" defTabSz="457200">
              <a:lnSpc>
                <a:spcPct val="150000"/>
              </a:lnSpc>
              <a:buFont typeface="+mj-lt"/>
              <a:buAutoNum type="arabicPeriod"/>
            </a:pPr>
            <a:r>
              <a:rPr lang="en-US" altLang="zh-CN" b="1" dirty="0">
                <a:latin typeface="FangSong" panose="02010609060101010101" pitchFamily="49" charset="-122"/>
                <a:ea typeface="FangSong" panose="02010609060101010101" pitchFamily="49" charset="-122"/>
              </a:rPr>
              <a:t>ppt</a:t>
            </a:r>
            <a:r>
              <a:rPr lang="zh-CN" altLang="en-US" b="1" dirty="0">
                <a:latin typeface="FangSong" panose="02010609060101010101" pitchFamily="49" charset="-122"/>
                <a:ea typeface="FangSong" panose="02010609060101010101" pitchFamily="49" charset="-122"/>
              </a:rPr>
              <a:t>内容简洁美观</a:t>
            </a:r>
          </a:p>
        </p:txBody>
      </p:sp>
      <p:sp>
        <p:nvSpPr>
          <p:cNvPr id="4" name="Title 1"/>
          <p:cNvSpPr txBox="1"/>
          <p:nvPr/>
        </p:nvSpPr>
        <p:spPr>
          <a:xfrm>
            <a:off x="628650" y="273844"/>
            <a:ext cx="7886700" cy="994172"/>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3600" b="1" dirty="0">
                <a:latin typeface="Times New Roman" panose="02020603050405020304" pitchFamily="18" charset="0"/>
                <a:ea typeface="华文琥珀" panose="02010800040101010101" pitchFamily="2" charset="-122"/>
                <a:cs typeface="Times New Roman" panose="02020603050405020304" pitchFamily="18" charset="0"/>
                <a:sym typeface="+mn-lt"/>
              </a:rPr>
              <a:t>About the</a:t>
            </a:r>
            <a:r>
              <a:rPr lang="zh-CN" altLang="en-US" sz="3600" b="1" dirty="0">
                <a:latin typeface="Times New Roman" panose="02020603050405020304" pitchFamily="18" charset="0"/>
                <a:ea typeface="华文琥珀" panose="02010800040101010101" pitchFamily="2" charset="-122"/>
                <a:cs typeface="Times New Roman" panose="02020603050405020304" pitchFamily="18" charset="0"/>
                <a:sym typeface="+mn-lt"/>
              </a:rPr>
              <a:t> </a:t>
            </a:r>
            <a:r>
              <a:rPr lang="en-US" altLang="zh-CN" sz="3600" b="1" dirty="0">
                <a:latin typeface="Times New Roman" panose="02020603050405020304" pitchFamily="18" charset="0"/>
                <a:ea typeface="华文琥珀" panose="02010800040101010101" pitchFamily="2" charset="-122"/>
                <a:cs typeface="Times New Roman" panose="02020603050405020304" pitchFamily="18" charset="0"/>
                <a:sym typeface="+mn-lt"/>
              </a:rPr>
              <a:t>final project</a:t>
            </a:r>
            <a:endParaRPr lang="en-US" dirty="0"/>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628650" y="273844"/>
            <a:ext cx="7886700" cy="994172"/>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00" b="1" dirty="0">
                <a:latin typeface="Times New Roman" panose="02020603050405020304" pitchFamily="18" charset="0"/>
                <a:ea typeface="华文琥珀" panose="02010800040101010101" pitchFamily="2" charset="-122"/>
                <a:cs typeface="Times New Roman" panose="02020603050405020304" pitchFamily="18" charset="0"/>
                <a:sym typeface="+mn-lt"/>
              </a:rPr>
              <a:t>Marking</a:t>
            </a:r>
            <a:r>
              <a:rPr lang="en-US" sz="3600" b="1" dirty="0">
                <a:solidFill>
                  <a:schemeClr val="accent1"/>
                </a:solidFill>
                <a:latin typeface="Times New Roman" panose="02020603050405020304" pitchFamily="18" charset="0"/>
                <a:ea typeface="华文琥珀" panose="02010800040101010101" pitchFamily="2" charset="-122"/>
                <a:cs typeface="Times New Roman" panose="02020603050405020304" pitchFamily="18" charset="0"/>
                <a:sym typeface="+mn-lt"/>
              </a:rPr>
              <a:t> </a:t>
            </a:r>
            <a:endParaRPr lang="en-US" dirty="0">
              <a:solidFill>
                <a:schemeClr val="accent1"/>
              </a:solidFill>
            </a:endParaRPr>
          </a:p>
        </p:txBody>
      </p:sp>
      <p:graphicFrame>
        <p:nvGraphicFramePr>
          <p:cNvPr id="6" name="Table 6"/>
          <p:cNvGraphicFramePr>
            <a:graphicFrameLocks noGrp="1"/>
          </p:cNvGraphicFramePr>
          <p:nvPr/>
        </p:nvGraphicFramePr>
        <p:xfrm>
          <a:off x="290857" y="915566"/>
          <a:ext cx="8562286" cy="3836502"/>
        </p:xfrm>
        <a:graphic>
          <a:graphicData uri="http://schemas.openxmlformats.org/drawingml/2006/table">
            <a:tbl>
              <a:tblPr firstRow="1" bandRow="1">
                <a:tableStyleId>{7DF18680-E054-41AD-8BC1-D1AEF772440D}</a:tableStyleId>
              </a:tblPr>
              <a:tblGrid>
                <a:gridCol w="1224136">
                  <a:extLst>
                    <a:ext uri="{9D8B030D-6E8A-4147-A177-3AD203B41FA5}">
                      <a16:colId xmlns:a16="http://schemas.microsoft.com/office/drawing/2014/main" val="20000"/>
                    </a:ext>
                  </a:extLst>
                </a:gridCol>
                <a:gridCol w="3487282">
                  <a:extLst>
                    <a:ext uri="{9D8B030D-6E8A-4147-A177-3AD203B41FA5}">
                      <a16:colId xmlns:a16="http://schemas.microsoft.com/office/drawing/2014/main" val="20001"/>
                    </a:ext>
                  </a:extLst>
                </a:gridCol>
                <a:gridCol w="1925434">
                  <a:extLst>
                    <a:ext uri="{9D8B030D-6E8A-4147-A177-3AD203B41FA5}">
                      <a16:colId xmlns:a16="http://schemas.microsoft.com/office/drawing/2014/main" val="20002"/>
                    </a:ext>
                  </a:extLst>
                </a:gridCol>
                <a:gridCol w="1925434">
                  <a:extLst>
                    <a:ext uri="{9D8B030D-6E8A-4147-A177-3AD203B41FA5}">
                      <a16:colId xmlns:a16="http://schemas.microsoft.com/office/drawing/2014/main" val="20003"/>
                    </a:ext>
                  </a:extLst>
                </a:gridCol>
              </a:tblGrid>
              <a:tr h="0">
                <a:tc>
                  <a: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lang="en-US" altLang="zh-CN" b="1" dirty="0">
                        <a:latin typeface="FangSong" panose="02010609060101010101" pitchFamily="49" charset="-122"/>
                        <a:ea typeface="FangSong" panose="02010609060101010101" pitchFamily="49" charset="-122"/>
                      </a:endParaRPr>
                    </a:p>
                  </a:txBody>
                  <a:tcPr>
                    <a:solidFill>
                      <a:srgbClr val="5B9CD5"/>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800" b="1" dirty="0">
                          <a:latin typeface="FangSong" panose="02010609060101010101" pitchFamily="49" charset="-122"/>
                          <a:ea typeface="FangSong" panose="02010609060101010101" pitchFamily="49" charset="-122"/>
                        </a:rPr>
                        <a:t>代码 </a:t>
                      </a:r>
                      <a:r>
                        <a:rPr lang="en-US" altLang="zh-CN" sz="1800" b="1" dirty="0">
                          <a:latin typeface="FangSong" panose="02010609060101010101" pitchFamily="49" charset="-122"/>
                          <a:ea typeface="FangSong" panose="02010609060101010101" pitchFamily="49" charset="-122"/>
                        </a:rPr>
                        <a:t>40%</a:t>
                      </a:r>
                    </a:p>
                  </a:txBody>
                  <a:tcPr/>
                </a:tc>
                <a:tc>
                  <a:txBody>
                    <a:bodyPr/>
                    <a:lstStyle/>
                    <a:p>
                      <a:r>
                        <a:rPr lang="en-US" sz="1800" b="1" dirty="0">
                          <a:latin typeface="FangSong" panose="02010609060101010101" pitchFamily="49" charset="-122"/>
                          <a:ea typeface="FangSong" panose="02010609060101010101" pitchFamily="49" charset="-122"/>
                        </a:rPr>
                        <a:t>论文</a:t>
                      </a:r>
                      <a:r>
                        <a:rPr lang="en-US" altLang="zh-CN" sz="1800" b="1" dirty="0">
                          <a:latin typeface="FangSong" panose="02010609060101010101" pitchFamily="49" charset="-122"/>
                          <a:ea typeface="FangSong" panose="02010609060101010101" pitchFamily="49" charset="-122"/>
                        </a:rPr>
                        <a:t>30%</a:t>
                      </a:r>
                      <a:endParaRPr lang="en-US" sz="1800" b="1" dirty="0">
                        <a:latin typeface="FangSong" panose="02010609060101010101" pitchFamily="49" charset="-122"/>
                        <a:ea typeface="FangSong" panose="02010609060101010101" pitchFamily="49" charset="-122"/>
                      </a:endParaRPr>
                    </a:p>
                  </a:txBody>
                  <a:tcPr/>
                </a:tc>
                <a:tc>
                  <a:txBody>
                    <a:bodyPr/>
                    <a:lstStyle/>
                    <a:p>
                      <a:r>
                        <a:rPr lang="zh-CN" altLang="en-US" sz="1800" b="1" dirty="0">
                          <a:latin typeface="FangSong" panose="02010609060101010101" pitchFamily="49" charset="-122"/>
                          <a:ea typeface="FangSong" panose="02010609060101010101" pitchFamily="49" charset="-122"/>
                        </a:rPr>
                        <a:t>报告</a:t>
                      </a:r>
                      <a:r>
                        <a:rPr lang="en-US" altLang="zh-CN" sz="1800" b="1" dirty="0">
                          <a:latin typeface="FangSong" panose="02010609060101010101" pitchFamily="49" charset="-122"/>
                          <a:ea typeface="FangSong" panose="02010609060101010101" pitchFamily="49" charset="-122"/>
                        </a:rPr>
                        <a:t>30%</a:t>
                      </a:r>
                      <a:endParaRPr lang="en-US" sz="1800" b="1" dirty="0">
                        <a:latin typeface="FangSong" panose="02010609060101010101" pitchFamily="49" charset="-122"/>
                        <a:ea typeface="FangSong" panose="02010609060101010101" pitchFamily="49" charset="-122"/>
                      </a:endParaRPr>
                    </a:p>
                  </a:txBody>
                  <a:tcPr/>
                </a:tc>
                <a:extLst>
                  <a:ext uri="{0D108BD9-81ED-4DB2-BD59-A6C34878D82A}">
                    <a16:rowId xmlns:a16="http://schemas.microsoft.com/office/drawing/2014/main" val="10000"/>
                  </a:ext>
                </a:extLst>
              </a:tr>
              <a:tr h="422742">
                <a:tc rowSpan="3">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800" b="1" dirty="0">
                          <a:solidFill>
                            <a:schemeClr val="bg1"/>
                          </a:solidFill>
                          <a:latin typeface="FangSong" panose="02010609060101010101" pitchFamily="49" charset="-122"/>
                          <a:ea typeface="FangSong" panose="02010609060101010101" pitchFamily="49" charset="-122"/>
                        </a:rPr>
                        <a:t>基础要求</a:t>
                      </a:r>
                      <a:endParaRPr lang="en-US" altLang="zh-CN" sz="1800" b="1" dirty="0">
                        <a:solidFill>
                          <a:schemeClr val="bg1"/>
                        </a:solidFill>
                        <a:latin typeface="FangSong" panose="02010609060101010101" pitchFamily="49" charset="-122"/>
                        <a:ea typeface="FangSong" panose="02010609060101010101" pitchFamily="49" charset="-122"/>
                      </a:endParaRPr>
                    </a:p>
                  </a:txBody>
                  <a:tcPr>
                    <a:solidFill>
                      <a:srgbClr val="5B9CD5"/>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600" b="1" dirty="0">
                          <a:latin typeface="FangSong" panose="02010609060101010101" pitchFamily="49" charset="-122"/>
                          <a:ea typeface="FangSong" panose="02010609060101010101" pitchFamily="49" charset="-122"/>
                        </a:rPr>
                        <a:t>可运行</a:t>
                      </a:r>
                      <a:endParaRPr lang="en-US" altLang="zh-CN" sz="1600" b="1" dirty="0">
                        <a:latin typeface="FangSong" panose="02010609060101010101" pitchFamily="49" charset="-122"/>
                        <a:ea typeface="FangSong" panose="02010609060101010101" pitchFamily="49" charset="-122"/>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600" b="1" dirty="0">
                          <a:latin typeface="FangSong" panose="02010609060101010101" pitchFamily="49" charset="-122"/>
                          <a:ea typeface="FangSong" panose="02010609060101010101" pitchFamily="49" charset="-122"/>
                        </a:rPr>
                        <a:t>内容的完整性</a:t>
                      </a:r>
                      <a:endParaRPr lang="en-US" altLang="zh-CN" sz="1600" b="1" dirty="0">
                        <a:latin typeface="FangSong" panose="02010609060101010101" pitchFamily="49" charset="-122"/>
                        <a:ea typeface="FangSong" panose="02010609060101010101" pitchFamily="49" charset="-122"/>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600" b="1" dirty="0">
                          <a:latin typeface="FangSong" panose="02010609060101010101" pitchFamily="49" charset="-122"/>
                          <a:ea typeface="FangSong" panose="02010609060101010101" pitchFamily="49" charset="-122"/>
                        </a:rPr>
                        <a:t>时间分配的合理性</a:t>
                      </a:r>
                      <a:endParaRPr lang="en-US" altLang="zh-CN" sz="1600" b="1" dirty="0">
                        <a:latin typeface="FangSong" panose="02010609060101010101" pitchFamily="49" charset="-122"/>
                        <a:ea typeface="FangSong" panose="02010609060101010101" pitchFamily="49" charset="-122"/>
                      </a:endParaRPr>
                    </a:p>
                  </a:txBody>
                  <a:tcPr/>
                </a:tc>
                <a:extLst>
                  <a:ext uri="{0D108BD9-81ED-4DB2-BD59-A6C34878D82A}">
                    <a16:rowId xmlns:a16="http://schemas.microsoft.com/office/drawing/2014/main" val="10001"/>
                  </a:ext>
                </a:extLst>
              </a:tr>
              <a:tr h="509010">
                <a:tc vMerge="1">
                  <a:txBody>
                    <a:bodyPr/>
                    <a:lstStyle/>
                    <a:p>
                      <a:endParaRPr lang="zh-CN"/>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600" b="1" dirty="0">
                          <a:latin typeface="FangSong" panose="02010609060101010101" pitchFamily="49" charset="-122"/>
                          <a:ea typeface="FangSong" panose="02010609060101010101" pitchFamily="49" charset="-122"/>
                        </a:rPr>
                        <a:t>完整贝叶斯分析流程</a:t>
                      </a:r>
                      <a:endParaRPr lang="en-US" altLang="zh-CN" sz="1600" b="1" dirty="0">
                        <a:latin typeface="FangSong" panose="02010609060101010101" pitchFamily="49" charset="-122"/>
                        <a:ea typeface="FangSong" panose="02010609060101010101" pitchFamily="49" charset="-122"/>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600" b="1" dirty="0">
                          <a:latin typeface="FangSong" panose="02010609060101010101" pitchFamily="49" charset="-122"/>
                          <a:ea typeface="FangSong" panose="02010609060101010101" pitchFamily="49" charset="-122"/>
                        </a:rPr>
                        <a:t>逻辑的连贯性和一致性</a:t>
                      </a:r>
                      <a:endParaRPr lang="en-US" altLang="zh-CN" sz="1600" b="1" dirty="0">
                        <a:latin typeface="FangSong" panose="02010609060101010101" pitchFamily="49" charset="-122"/>
                        <a:ea typeface="FangSong" panose="02010609060101010101" pitchFamily="49" charset="-122"/>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600" b="1" dirty="0">
                          <a:latin typeface="FangSong" panose="02010609060101010101" pitchFamily="49" charset="-122"/>
                          <a:ea typeface="FangSong" panose="02010609060101010101" pitchFamily="49" charset="-122"/>
                        </a:rPr>
                        <a:t>讲述的清晰性</a:t>
                      </a:r>
                      <a:endParaRPr lang="en-US" altLang="zh-CN" sz="1600" b="1" dirty="0">
                        <a:latin typeface="FangSong" panose="02010609060101010101" pitchFamily="49" charset="-122"/>
                        <a:ea typeface="FangSong" panose="02010609060101010101" pitchFamily="49" charset="-122"/>
                      </a:endParaRPr>
                    </a:p>
                    <a:p>
                      <a:endParaRPr lang="en-US" sz="1600" b="1" dirty="0">
                        <a:latin typeface="FangSong" panose="02010609060101010101" pitchFamily="49" charset="-122"/>
                        <a:ea typeface="FangSong" panose="02010609060101010101" pitchFamily="49" charset="-122"/>
                      </a:endParaRPr>
                    </a:p>
                  </a:txBody>
                  <a:tcPr/>
                </a:tc>
                <a:extLst>
                  <a:ext uri="{0D108BD9-81ED-4DB2-BD59-A6C34878D82A}">
                    <a16:rowId xmlns:a16="http://schemas.microsoft.com/office/drawing/2014/main" val="10002"/>
                  </a:ext>
                </a:extLst>
              </a:tr>
              <a:tr h="925473">
                <a:tc vMerge="1">
                  <a:txBody>
                    <a:bodyPr/>
                    <a:lstStyle/>
                    <a:p>
                      <a:endParaRPr lang="zh-CN"/>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600" b="1" dirty="0">
                          <a:latin typeface="FangSong" panose="02010609060101010101" pitchFamily="49" charset="-122"/>
                          <a:ea typeface="FangSong" panose="02010609060101010101" pitchFamily="49" charset="-122"/>
                        </a:rPr>
                        <a:t>代码的可读性（包括对代码的注释与辅助文字）</a:t>
                      </a:r>
                      <a:endParaRPr lang="en-US" altLang="zh-CN" sz="1600" b="1" dirty="0">
                        <a:latin typeface="FangSong" panose="02010609060101010101" pitchFamily="49" charset="-122"/>
                        <a:ea typeface="FangSong" panose="02010609060101010101" pitchFamily="49" charset="-122"/>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600" b="1" kern="1200" dirty="0">
                          <a:solidFill>
                            <a:schemeClr val="dk1"/>
                          </a:solidFill>
                          <a:latin typeface="FangSong" panose="02010609060101010101" pitchFamily="49" charset="-122"/>
                          <a:ea typeface="FangSong" panose="02010609060101010101" pitchFamily="49" charset="-122"/>
                          <a:cs typeface="+mn-cs"/>
                        </a:rPr>
                        <a:t>格式的标准性</a:t>
                      </a:r>
                      <a:endParaRPr lang="en-US" altLang="zh-CN" sz="1600" b="1" kern="1200" dirty="0">
                        <a:solidFill>
                          <a:schemeClr val="dk1"/>
                        </a:solidFill>
                        <a:latin typeface="FangSong" panose="02010609060101010101" pitchFamily="49" charset="-122"/>
                        <a:ea typeface="FangSong" panose="02010609060101010101" pitchFamily="49" charset="-122"/>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600" b="1" dirty="0">
                          <a:latin typeface="FangSong" panose="02010609060101010101" pitchFamily="49" charset="-122"/>
                          <a:ea typeface="FangSong" panose="02010609060101010101" pitchFamily="49" charset="-122"/>
                        </a:rPr>
                        <a:t>团队分工的合理性（侧重于整个项目完成的分工）</a:t>
                      </a:r>
                      <a:endParaRPr lang="en-US" altLang="zh-CN" sz="1600" b="1" dirty="0">
                        <a:latin typeface="FangSong" panose="02010609060101010101" pitchFamily="49" charset="-122"/>
                        <a:ea typeface="FangSong" panose="02010609060101010101" pitchFamily="49" charset="-122"/>
                      </a:endParaRPr>
                    </a:p>
                    <a:p>
                      <a:endParaRPr lang="en-US" sz="1600" b="1" dirty="0">
                        <a:latin typeface="FangSong" panose="02010609060101010101" pitchFamily="49" charset="-122"/>
                        <a:ea typeface="FangSong" panose="02010609060101010101" pitchFamily="49" charset="-122"/>
                      </a:endParaRPr>
                    </a:p>
                  </a:txBody>
                  <a:tcPr/>
                </a:tc>
                <a:extLst>
                  <a:ext uri="{0D108BD9-81ED-4DB2-BD59-A6C34878D82A}">
                    <a16:rowId xmlns:a16="http://schemas.microsoft.com/office/drawing/2014/main" val="10003"/>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800" b="1" dirty="0">
                          <a:solidFill>
                            <a:schemeClr val="bg1"/>
                          </a:solidFill>
                          <a:latin typeface="FangSong" panose="02010609060101010101" pitchFamily="49" charset="-122"/>
                          <a:ea typeface="FangSong" panose="02010609060101010101" pitchFamily="49" charset="-122"/>
                        </a:rPr>
                        <a:t>加分项</a:t>
                      </a:r>
                      <a:endParaRPr lang="en-US" altLang="zh-CN" sz="1800" b="1" dirty="0">
                        <a:solidFill>
                          <a:schemeClr val="bg1"/>
                        </a:solidFill>
                        <a:latin typeface="FangSong" panose="02010609060101010101" pitchFamily="49" charset="-122"/>
                        <a:ea typeface="FangSong" panose="02010609060101010101" pitchFamily="49" charset="-122"/>
                      </a:endParaRPr>
                    </a:p>
                  </a:txBody>
                  <a:tcPr>
                    <a:solidFill>
                      <a:srgbClr val="5B9CD5"/>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600" b="1" dirty="0">
                          <a:latin typeface="FangSong" panose="02010609060101010101" pitchFamily="49" charset="-122"/>
                          <a:ea typeface="FangSong" panose="02010609060101010101" pitchFamily="49" charset="-122"/>
                        </a:rPr>
                        <a:t>方法的合适性，图表的美观性</a:t>
                      </a:r>
                      <a:endParaRPr lang="en-US" altLang="zh-CN" sz="1600" b="1" dirty="0">
                        <a:latin typeface="FangSong" panose="02010609060101010101" pitchFamily="49" charset="-122"/>
                        <a:ea typeface="FangSong" panose="02010609060101010101" pitchFamily="49" charset="-122"/>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600" b="1" dirty="0">
                          <a:latin typeface="FangSong" panose="02010609060101010101" pitchFamily="49" charset="-122"/>
                          <a:ea typeface="FangSong" panose="02010609060101010101" pitchFamily="49" charset="-122"/>
                        </a:rPr>
                        <a:t>研究问题的创新性</a:t>
                      </a:r>
                      <a:endParaRPr lang="en-US" altLang="zh-CN" sz="1600" b="1" dirty="0">
                        <a:latin typeface="FangSong" panose="02010609060101010101" pitchFamily="49" charset="-122"/>
                        <a:ea typeface="FangSong" panose="02010609060101010101" pitchFamily="49" charset="-122"/>
                      </a:endParaRPr>
                    </a:p>
                    <a:p>
                      <a:endParaRPr lang="en-US" sz="1600" b="1" dirty="0">
                        <a:latin typeface="FangSong" panose="02010609060101010101" pitchFamily="49" charset="-122"/>
                        <a:ea typeface="FangSong" panose="02010609060101010101" pitchFamily="49" charset="-122"/>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1600" b="1" dirty="0">
                          <a:latin typeface="FangSong" panose="02010609060101010101" pitchFamily="49" charset="-122"/>
                          <a:ea typeface="FangSong" panose="02010609060101010101" pitchFamily="49" charset="-122"/>
                        </a:rPr>
                        <a:t>ppt</a:t>
                      </a:r>
                      <a:r>
                        <a:rPr lang="zh-CN" altLang="en-US" sz="1600" b="1" dirty="0">
                          <a:latin typeface="FangSong" panose="02010609060101010101" pitchFamily="49" charset="-122"/>
                          <a:ea typeface="FangSong" panose="02010609060101010101" pitchFamily="49" charset="-122"/>
                        </a:rPr>
                        <a:t>的整洁美观</a:t>
                      </a:r>
                      <a:endParaRPr lang="en-US" altLang="zh-CN" sz="1600" b="1" dirty="0">
                        <a:latin typeface="FangSong" panose="02010609060101010101" pitchFamily="49" charset="-122"/>
                        <a:ea typeface="FangSong" panose="02010609060101010101" pitchFamily="49" charset="-122"/>
                      </a:endParaRPr>
                    </a:p>
                  </a:txBody>
                  <a:tcPr/>
                </a:tc>
                <a:extLst>
                  <a:ext uri="{0D108BD9-81ED-4DB2-BD59-A6C34878D82A}">
                    <a16:rowId xmlns:a16="http://schemas.microsoft.com/office/drawing/2014/main" val="10004"/>
                  </a:ext>
                </a:extLst>
              </a:tr>
              <a:tr h="813391">
                <a:tc gridSpan="4">
                  <a:txBody>
                    <a:bodyPr/>
                    <a:lstStyle/>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b="0" dirty="0">
                          <a:solidFill>
                            <a:srgbClr val="FF0000"/>
                          </a:solidFill>
                          <a:latin typeface="FangSong" panose="02010609060101010101" pitchFamily="49" charset="-122"/>
                          <a:ea typeface="FangSong" panose="02010609060101010101" pitchFamily="49" charset="-122"/>
                        </a:rPr>
                        <a:t>对于报告的评分每组对其他组进行评分</a:t>
                      </a:r>
                      <a:r>
                        <a:rPr lang="en-US" altLang="zh-CN" sz="1600" b="0" dirty="0">
                          <a:solidFill>
                            <a:srgbClr val="FF0000"/>
                          </a:solidFill>
                          <a:latin typeface="FangSong" panose="02010609060101010101" pitchFamily="49" charset="-122"/>
                          <a:ea typeface="FangSong" panose="02010609060101010101" pitchFamily="49" charset="-122"/>
                        </a:rPr>
                        <a:t>+</a:t>
                      </a:r>
                      <a:r>
                        <a:rPr lang="zh-CN" altLang="en-US" sz="1600" b="0" dirty="0">
                          <a:solidFill>
                            <a:srgbClr val="FF0000"/>
                          </a:solidFill>
                          <a:latin typeface="FangSong" panose="02010609060101010101" pitchFamily="49" charset="-122"/>
                          <a:ea typeface="FangSong" panose="02010609060101010101" pitchFamily="49" charset="-122"/>
                        </a:rPr>
                        <a:t>胡传鹏老师和三位助教进行评分，取平均作为最终得分。</a:t>
                      </a:r>
                      <a:endParaRPr lang="en-US" altLang="zh-CN" sz="1600" b="0" dirty="0">
                        <a:solidFill>
                          <a:srgbClr val="FF0000"/>
                        </a:solidFill>
                        <a:latin typeface="FangSong" panose="02010609060101010101" pitchFamily="49" charset="-122"/>
                        <a:ea typeface="FangSong" panose="02010609060101010101" pitchFamily="49" charset="-122"/>
                      </a:endParaRPr>
                    </a:p>
                    <a:p>
                      <a:pPr marL="285750" indent="-285750">
                        <a:buFont typeface="Arial" panose="020B0604020202020204" pitchFamily="34" charset="0"/>
                        <a:buChar char="•"/>
                      </a:pPr>
                      <a:r>
                        <a:rPr lang="zh-CN" altLang="en-US" sz="1600" b="0" dirty="0">
                          <a:solidFill>
                            <a:srgbClr val="FF0000"/>
                          </a:solidFill>
                          <a:latin typeface="FangSong" panose="02010609060101010101" pitchFamily="49" charset="-122"/>
                          <a:ea typeface="FangSong" panose="02010609060101010101" pitchFamily="49" charset="-122"/>
                        </a:rPr>
                        <a:t>对于代码及论文的评分，将由胡传鹏老师和三位助教进行评分，并取平均值作为最终得分。</a:t>
                      </a:r>
                      <a:endParaRPr lang="en-US" altLang="zh-CN" sz="1600" b="0" dirty="0">
                        <a:solidFill>
                          <a:srgbClr val="FF0000"/>
                        </a:solidFill>
                        <a:latin typeface="FangSong" panose="02010609060101010101" pitchFamily="49" charset="-122"/>
                        <a:ea typeface="FangSong" panose="02010609060101010101" pitchFamily="49" charset="-122"/>
                      </a:endParaRPr>
                    </a:p>
                  </a:txBody>
                  <a:tcPr/>
                </a:tc>
                <a:tc hMerge="1">
                  <a:txBody>
                    <a:bodyPr/>
                    <a:lstStyle/>
                    <a:p>
                      <a:endParaRPr lang="zh-CN"/>
                    </a:p>
                  </a:txBody>
                  <a:tcPr>
                    <a:solidFill>
                      <a:schemeClr val="accent1">
                        <a:lumMod val="40000"/>
                        <a:lumOff val="60000"/>
                      </a:schemeClr>
                    </a:solidFill>
                  </a:tcPr>
                </a:tc>
                <a:tc hMerge="1">
                  <a:txBody>
                    <a:bodyPr/>
                    <a:lstStyle/>
                    <a:p>
                      <a:endParaRPr lang="zh-CN"/>
                    </a:p>
                  </a:txBody>
                  <a:tcPr>
                    <a:solidFill>
                      <a:schemeClr val="accent1">
                        <a:lumMod val="40000"/>
                        <a:lumOff val="60000"/>
                      </a:schemeClr>
                    </a:solidFill>
                  </a:tcPr>
                </a:tc>
                <a:tc hMerge="1">
                  <a:txBody>
                    <a:bodyPr/>
                    <a:lstStyle/>
                    <a:p>
                      <a:endParaRPr lang="zh-CN"/>
                    </a:p>
                  </a:txBody>
                  <a:tcPr>
                    <a:solidFill>
                      <a:schemeClr val="accent1">
                        <a:lumMod val="40000"/>
                        <a:lumOff val="60000"/>
                      </a:schemeClr>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59"/>
          <p:cNvSpPr>
            <a:spLocks noGrp="1" noRot="1" noChangeAspect="1" noMove="1" noResize="1" noEditPoints="1" noAdjustHandles="1" noChangeArrowheads="1" noChangeShapeType="1" noTextEdit="1"/>
          </p:cNvSpPr>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 application&#10;&#10;Description automatically generated"/>
          <p:cNvPicPr>
            <a:picLocks noChangeAspect="1"/>
          </p:cNvPicPr>
          <p:nvPr/>
        </p:nvPicPr>
        <p:blipFill>
          <a:blip r:embed="rId4"/>
          <a:stretch>
            <a:fillRect/>
          </a:stretch>
        </p:blipFill>
        <p:spPr>
          <a:xfrm>
            <a:off x="-7680" y="-20538"/>
            <a:ext cx="9151680" cy="4026736"/>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65" name="Arc 61"/>
          <p:cNvSpPr>
            <a:spLocks noGrp="1" noRot="1" noChangeAspect="1" noMove="1" noResize="1" noEditPoints="1" noAdjustHandles="1" noChangeArrowheads="1" noChangeShapeType="1" noTextEdit="1"/>
          </p:cNvSpPr>
          <p:nvPr/>
        </p:nvSpPr>
        <p:spPr>
          <a:xfrm rot="6269068">
            <a:off x="6538384" y="2504456"/>
            <a:ext cx="2240924" cy="2240924"/>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Rectangle 6"/>
          <p:cNvSpPr/>
          <p:nvPr/>
        </p:nvSpPr>
        <p:spPr>
          <a:xfrm>
            <a:off x="261545" y="4443958"/>
            <a:ext cx="5665101" cy="3363689"/>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hlinkClick r:id="rId5"/>
              </a:rPr>
              <a:t>https://www.nature.com/articles/s41467-019-10301-1</a:t>
            </a:r>
            <a:r>
              <a:rPr lang="en-US" dirty="0">
                <a:latin typeface="Times New Roman" panose="02020603050405020304" pitchFamily="18" charset="0"/>
                <a:cs typeface="Times New Roman" panose="02020603050405020304" pitchFamily="18" charset="0"/>
              </a:rPr>
              <a:t> </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67335"/>
            <a:ext cx="7886700" cy="994410"/>
          </a:xfrm>
        </p:spPr>
        <p:txBody>
          <a:bodyPr>
            <a:normAutofit/>
          </a:bodyPr>
          <a:lstStyle/>
          <a:p>
            <a:r>
              <a:rPr lang="en-US" altLang="zh-CN" sz="3600" b="1" dirty="0">
                <a:latin typeface="Times New Roman" panose="02020603050405020304" pitchFamily="18" charset="0"/>
                <a:ea typeface="华文琥珀" panose="02010800040101010101" pitchFamily="2" charset="-122"/>
                <a:cs typeface="Times New Roman" panose="02020603050405020304" pitchFamily="18" charset="0"/>
                <a:sym typeface="+mn-lt"/>
              </a:rPr>
              <a:t>Self-regulation </a:t>
            </a:r>
            <a:endParaRPr lang="en-US" dirty="0"/>
          </a:p>
        </p:txBody>
      </p:sp>
      <p:sp>
        <p:nvSpPr>
          <p:cNvPr id="4" name="TextBox 3"/>
          <p:cNvSpPr txBox="1"/>
          <p:nvPr/>
        </p:nvSpPr>
        <p:spPr>
          <a:xfrm>
            <a:off x="1889760" y="1493520"/>
            <a:ext cx="309880" cy="368300"/>
          </a:xfrm>
          <a:prstGeom prst="rect">
            <a:avLst/>
          </a:prstGeom>
          <a:noFill/>
        </p:spPr>
        <p:txBody>
          <a:bodyPr wrap="none" rtlCol="0">
            <a:spAutoFit/>
          </a:bodyPr>
          <a:lstStyle/>
          <a:p>
            <a:endParaRPr lang="en-US"/>
          </a:p>
        </p:txBody>
      </p:sp>
      <p:sp>
        <p:nvSpPr>
          <p:cNvPr id="9" name="Rectangle 8"/>
          <p:cNvSpPr/>
          <p:nvPr/>
        </p:nvSpPr>
        <p:spPr>
          <a:xfrm>
            <a:off x="616668" y="1131590"/>
            <a:ext cx="7483724" cy="3138170"/>
          </a:xfrm>
          <a:prstGeom prst="rect">
            <a:avLst/>
          </a:prstGeom>
        </p:spPr>
        <p:txBody>
          <a:bodyPr wrap="square">
            <a:spAutoFit/>
          </a:bodyPr>
          <a:lstStyle/>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Self-regulation is a broad construct </a:t>
            </a:r>
            <a:r>
              <a:rPr lang="en-GB" u="sng" dirty="0">
                <a:latin typeface="Times New Roman" panose="02020603050405020304" pitchFamily="18" charset="0"/>
                <a:cs typeface="Times New Roman" panose="02020603050405020304" pitchFamily="18" charset="0"/>
              </a:rPr>
              <a:t>representing the general ability to recruit cognitive, motivational and emotional resources to achieve long-term goals. </a:t>
            </a:r>
          </a:p>
          <a:p>
            <a:pPr marL="285750" indent="-285750">
              <a:buFont typeface="Arial" panose="020B0604020202020204" pitchFamily="34" charset="0"/>
              <a:buChar char="•"/>
            </a:pPr>
            <a:endParaRPr lang="en-GB" u="sng"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This construct has been implicated in a host of health-risk behaviours, and is a promising target for fostering beneficial behaviour change. </a:t>
            </a:r>
          </a:p>
          <a:p>
            <a:pPr marL="285750" indent="-285750">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Despite its clear importance, the behavioural, psychological and neural components of self-regulation remain poorly understood, which con- tributes to theoretical inconsistencies and hinders maximally effective intervention development. </a:t>
            </a:r>
            <a:br>
              <a:rPr lang="en-GB" dirty="0"/>
            </a:br>
            <a:endParaRPr lang="en-US" dirty="0"/>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p:cNvSpPr>
            <a:spLocks noGrp="1" noRot="1" noChangeAspect="1" noMove="1" noResize="1" noEditPoints="1" noAdjustHandles="1" noChangeArrowheads="1" noChangeShapeType="1" noTextEdit="1"/>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p:cNvSpPr>
            <a:spLocks noGrp="1" noRot="1" noChangeAspect="1" noMove="1" noResize="1" noEditPoints="1" noAdjustHandles="1" noChangeArrowheads="1" noChangeShapeType="1" noTextEdit="1"/>
          </p:cNvSpPr>
          <p:nvPr/>
        </p:nvSpPr>
        <p:spPr>
          <a:xfrm>
            <a:off x="482458" y="3306950"/>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 name="connsiteX0-1" fmla="*/ 0 w 2441321"/>
              <a:gd name="connsiteY0-2" fmla="*/ 0 h 13716"/>
              <a:gd name="connsiteX1-3" fmla="*/ 585917 w 2441321"/>
              <a:gd name="connsiteY1-4" fmla="*/ 0 h 13716"/>
              <a:gd name="connsiteX2-5" fmla="*/ 1123008 w 2441321"/>
              <a:gd name="connsiteY2-6" fmla="*/ 0 h 13716"/>
              <a:gd name="connsiteX3-7" fmla="*/ 1782164 w 2441321"/>
              <a:gd name="connsiteY3-8" fmla="*/ 0 h 13716"/>
              <a:gd name="connsiteX4-9" fmla="*/ 2441321 w 2441321"/>
              <a:gd name="connsiteY4-10" fmla="*/ 0 h 13716"/>
              <a:gd name="connsiteX5-11" fmla="*/ 2441321 w 2441321"/>
              <a:gd name="connsiteY5-12" fmla="*/ 13716 h 13716"/>
              <a:gd name="connsiteX6-13" fmla="*/ 1879817 w 2441321"/>
              <a:gd name="connsiteY6-14" fmla="*/ 13716 h 13716"/>
              <a:gd name="connsiteX7-15" fmla="*/ 1318313 w 2441321"/>
              <a:gd name="connsiteY7-16" fmla="*/ 13716 h 13716"/>
              <a:gd name="connsiteX8-17" fmla="*/ 659157 w 2441321"/>
              <a:gd name="connsiteY8-18" fmla="*/ 13716 h 13716"/>
              <a:gd name="connsiteX9-19" fmla="*/ 0 w 2441321"/>
              <a:gd name="connsiteY9-20" fmla="*/ 13716 h 13716"/>
              <a:gd name="connsiteX10-21" fmla="*/ 0 w 2441321"/>
              <a:gd name="connsiteY10-22" fmla="*/ 0 h 137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2441321" h="13716"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0988" y="3698"/>
                  <a:pt x="2440649" y="9400"/>
                  <a:pt x="2441321" y="13716"/>
                </a:cubicBezTo>
                <a:cubicBezTo>
                  <a:pt x="2159375" y="44437"/>
                  <a:pt x="2054495" y="41094"/>
                  <a:pt x="1830991" y="13716"/>
                </a:cubicBezTo>
                <a:cubicBezTo>
                  <a:pt x="1615846" y="2937"/>
                  <a:pt x="1521674" y="-9994"/>
                  <a:pt x="1269487" y="13716"/>
                </a:cubicBezTo>
                <a:cubicBezTo>
                  <a:pt x="1019660" y="49388"/>
                  <a:pt x="886911" y="37779"/>
                  <a:pt x="707983" y="13716"/>
                </a:cubicBezTo>
                <a:cubicBezTo>
                  <a:pt x="523434" y="22749"/>
                  <a:pt x="307885" y="29744"/>
                  <a:pt x="0" y="13716"/>
                </a:cubicBezTo>
                <a:cubicBezTo>
                  <a:pt x="-361" y="7755"/>
                  <a:pt x="-276" y="2718"/>
                  <a:pt x="0" y="0"/>
                </a:cubicBezTo>
                <a:close/>
              </a:path>
              <a:path w="2441321" h="13716"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197" y="4300"/>
                  <a:pt x="2441101" y="8760"/>
                  <a:pt x="2441321" y="13716"/>
                </a:cubicBezTo>
                <a:cubicBezTo>
                  <a:pt x="2180658" y="13750"/>
                  <a:pt x="2084222" y="1362"/>
                  <a:pt x="1879817" y="13716"/>
                </a:cubicBezTo>
                <a:cubicBezTo>
                  <a:pt x="1668182" y="11650"/>
                  <a:pt x="1551159" y="-11049"/>
                  <a:pt x="1318313" y="13716"/>
                </a:cubicBezTo>
                <a:cubicBezTo>
                  <a:pt x="1059871" y="51823"/>
                  <a:pt x="901959" y="19259"/>
                  <a:pt x="659157" y="13716"/>
                </a:cubicBezTo>
                <a:cubicBezTo>
                  <a:pt x="444692" y="23911"/>
                  <a:pt x="245032" y="35310"/>
                  <a:pt x="0" y="13716"/>
                </a:cubicBezTo>
                <a:cubicBezTo>
                  <a:pt x="124" y="7937"/>
                  <a:pt x="389" y="2990"/>
                  <a:pt x="0" y="0"/>
                </a:cubicBezTo>
                <a:close/>
              </a:path>
              <a:path w="2441321" h="13716"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661" y="4449"/>
                  <a:pt x="2442057" y="7876"/>
                  <a:pt x="2441321" y="13716"/>
                </a:cubicBezTo>
                <a:cubicBezTo>
                  <a:pt x="2149099" y="22776"/>
                  <a:pt x="2027305" y="51898"/>
                  <a:pt x="1830991" y="13716"/>
                </a:cubicBezTo>
                <a:cubicBezTo>
                  <a:pt x="1614571" y="-23336"/>
                  <a:pt x="1500998" y="6155"/>
                  <a:pt x="1269487" y="13716"/>
                </a:cubicBezTo>
                <a:cubicBezTo>
                  <a:pt x="1042399" y="33262"/>
                  <a:pt x="927922" y="41250"/>
                  <a:pt x="707983" y="13716"/>
                </a:cubicBezTo>
                <a:cubicBezTo>
                  <a:pt x="502575" y="-9952"/>
                  <a:pt x="350393" y="29927"/>
                  <a:pt x="0" y="13716"/>
                </a:cubicBezTo>
                <a:cubicBezTo>
                  <a:pt x="-248" y="8631"/>
                  <a:pt x="228" y="3134"/>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p:cNvPicPr>
            <a:picLocks noChangeAspect="1"/>
          </p:cNvPicPr>
          <p:nvPr/>
        </p:nvPicPr>
        <p:blipFill rotWithShape="1">
          <a:blip r:embed="rId4"/>
          <a:srcRect t="-2208" r="11484"/>
          <a:stretch>
            <a:fillRect/>
          </a:stretch>
        </p:blipFill>
        <p:spPr>
          <a:xfrm>
            <a:off x="395536" y="948"/>
            <a:ext cx="5748429" cy="5160721"/>
          </a:xfrm>
          <a:prstGeom prst="rect">
            <a:avLst/>
          </a:prstGeom>
        </p:spPr>
      </p:pic>
      <p:sp>
        <p:nvSpPr>
          <p:cNvPr id="13" name="TextBox 12"/>
          <p:cNvSpPr txBox="1"/>
          <p:nvPr/>
        </p:nvSpPr>
        <p:spPr>
          <a:xfrm>
            <a:off x="1082040" y="3291840"/>
            <a:ext cx="309880" cy="368300"/>
          </a:xfrm>
          <a:prstGeom prst="rect">
            <a:avLst/>
          </a:prstGeom>
          <a:noFill/>
        </p:spPr>
        <p:txBody>
          <a:bodyPr wrap="none" rtlCol="0">
            <a:spAutoFit/>
          </a:bodyPr>
          <a:lstStyle/>
          <a:p>
            <a:endParaRPr lang="en-US" dirty="0"/>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9"/>
          <p:cNvSpPr>
            <a:spLocks noGrp="1" noRot="1" noChangeAspect="1" noMove="1" noResize="1" noEditPoints="1" noAdjustHandles="1" noChangeArrowheads="1" noChangeShapeType="1" noTextEdit="1"/>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11"/>
          <p:cNvSpPr>
            <a:spLocks noGrp="1" noRot="1" noChangeAspect="1" noMove="1" noResize="1" noEditPoints="1" noAdjustHandles="1" noChangeArrowheads="1" noChangeShapeType="1" noTextEdit="1"/>
          </p:cNvSpPr>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3"/>
          <p:cNvSpPr>
            <a:spLocks noGrp="1" noRot="1" noChangeAspect="1" noMove="1" noResize="1" noEditPoints="1" noAdjustHandles="1" noChangeArrowheads="1" noChangeShapeType="1" noTextEdit="1"/>
          </p:cNvSpPr>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p:cNvSpPr>
            <a:spLocks noGrp="1" noRot="1" noChangeAspect="1" noMove="1" noResize="1" noEditPoints="1" noAdjustHandles="1" noChangeArrowheads="1" noChangeShapeType="1" noTextEdit="1"/>
          </p:cNvSpPr>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p:cNvSpPr>
            <a:spLocks noGrp="1" noRot="1" noChangeAspect="1" noMove="1" noResize="1" noEditPoints="1" noAdjustHandles="1" noChangeArrowheads="1" noChangeShapeType="1" noTextEdit="1"/>
          </p:cNvSpPr>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p:cNvSpPr>
            <a:spLocks noGrp="1" noRot="1" noChangeAspect="1" noMove="1" noResize="1" noEditPoints="1" noAdjustHandles="1" noChangeArrowheads="1" noChangeShapeType="1" noTextEdit="1"/>
          </p:cNvSpPr>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p:cNvPicPr>
            <a:picLocks noChangeAspect="1"/>
          </p:cNvPicPr>
          <p:nvPr/>
        </p:nvPicPr>
        <p:blipFill>
          <a:blip r:embed="rId4"/>
          <a:stretch>
            <a:fillRect/>
          </a:stretch>
        </p:blipFill>
        <p:spPr>
          <a:xfrm>
            <a:off x="2257152" y="482600"/>
            <a:ext cx="4629694" cy="4178299"/>
          </a:xfrm>
          <a:prstGeom prst="rect">
            <a:avLst/>
          </a:prstGeom>
          <a:ln>
            <a:noFill/>
          </a:ln>
        </p:spPr>
      </p:pic>
      <p:sp>
        <p:nvSpPr>
          <p:cNvPr id="22" name="Isosceles Triangle 21"/>
          <p:cNvSpPr>
            <a:spLocks noGrp="1" noRot="1" noChangeAspect="1" noMove="1" noResize="1" noEditPoints="1" noAdjustHandles="1" noChangeArrowheads="1" noChangeShapeType="1" noTextEdit="1"/>
          </p:cNvSpPr>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22880" y="963370"/>
            <a:ext cx="9144000" cy="3949574"/>
          </a:xfrm>
          <a:prstGeom prst="rect">
            <a:avLst/>
          </a:prstGeom>
        </p:spPr>
      </p:pic>
      <p:sp>
        <p:nvSpPr>
          <p:cNvPr id="3" name="Rectangle 2"/>
          <p:cNvSpPr/>
          <p:nvPr/>
        </p:nvSpPr>
        <p:spPr>
          <a:xfrm>
            <a:off x="179512" y="195486"/>
            <a:ext cx="3345180" cy="589280"/>
          </a:xfrm>
          <a:prstGeom prst="rect">
            <a:avLst/>
          </a:prstGeom>
        </p:spPr>
        <p:txBody>
          <a:bodyPr wrap="none">
            <a:spAutoFit/>
          </a:bodyPr>
          <a:lstStyle/>
          <a:p>
            <a:pPr defTabSz="685800">
              <a:lnSpc>
                <a:spcPct val="90000"/>
              </a:lnSpc>
              <a:spcBef>
                <a:spcPct val="0"/>
              </a:spcBef>
            </a:pPr>
            <a:r>
              <a:rPr lang="en-GB" sz="3600" b="1" dirty="0">
                <a:latin typeface="Times New Roman" panose="02020603050405020304" pitchFamily="18" charset="0"/>
                <a:ea typeface="华文琥珀" panose="02010800040101010101" pitchFamily="2" charset="-122"/>
                <a:cs typeface="Times New Roman" panose="02020603050405020304" pitchFamily="18" charset="0"/>
              </a:rPr>
              <a:t>Survey ontology</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0" y="987574"/>
            <a:ext cx="9144000" cy="3640764"/>
          </a:xfrm>
          <a:prstGeom prst="rect">
            <a:avLst/>
          </a:prstGeom>
        </p:spPr>
      </p:pic>
      <p:sp>
        <p:nvSpPr>
          <p:cNvPr id="4" name="Rectangle 3"/>
          <p:cNvSpPr/>
          <p:nvPr/>
        </p:nvSpPr>
        <p:spPr>
          <a:xfrm>
            <a:off x="-180528" y="267494"/>
            <a:ext cx="3395980" cy="589280"/>
          </a:xfrm>
          <a:prstGeom prst="rect">
            <a:avLst/>
          </a:prstGeom>
        </p:spPr>
        <p:txBody>
          <a:bodyPr wrap="none">
            <a:spAutoFit/>
          </a:bodyPr>
          <a:lstStyle/>
          <a:p>
            <a:pPr lvl="1" defTabSz="685800">
              <a:lnSpc>
                <a:spcPct val="90000"/>
              </a:lnSpc>
              <a:spcBef>
                <a:spcPct val="0"/>
              </a:spcBef>
            </a:pPr>
            <a:r>
              <a:rPr lang="en-US" sz="3600" b="1" dirty="0">
                <a:latin typeface="Times New Roman" panose="02020603050405020304" pitchFamily="18" charset="0"/>
                <a:ea typeface="华文琥珀" panose="02010800040101010101" pitchFamily="2" charset="-122"/>
                <a:cs typeface="Times New Roman" panose="02020603050405020304" pitchFamily="18" charset="0"/>
              </a:rPr>
              <a:t>Task</a:t>
            </a:r>
            <a:r>
              <a:rPr lang="en-GB" sz="3600" b="1" dirty="0">
                <a:latin typeface="Times New Roman" panose="02020603050405020304" pitchFamily="18" charset="0"/>
                <a:ea typeface="华文琥珀" panose="02010800040101010101" pitchFamily="2" charset="-122"/>
                <a:cs typeface="Times New Roman" panose="02020603050405020304" pitchFamily="18" charset="0"/>
              </a:rPr>
              <a:t> ontology</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67335"/>
            <a:ext cx="7886700" cy="994410"/>
          </a:xfrm>
        </p:spPr>
        <p:txBody>
          <a:bodyPr>
            <a:normAutofit/>
          </a:bodyPr>
          <a:lstStyle/>
          <a:p>
            <a:r>
              <a:rPr lang="en-US" sz="3600" b="1" dirty="0">
                <a:latin typeface="FangSong" panose="02010609060101010101" pitchFamily="49" charset="-122"/>
                <a:ea typeface="FangSong" panose="02010609060101010101" pitchFamily="49" charset="-122"/>
                <a:cs typeface="Times New Roman" panose="02020603050405020304" pitchFamily="18" charset="0"/>
                <a:sym typeface="+mn-lt"/>
              </a:rPr>
              <a:t>大作业的数据集</a:t>
            </a:r>
            <a:endParaRPr lang="en-US" sz="3600" b="1" dirty="0">
              <a:latin typeface="FangSong" panose="02010609060101010101" pitchFamily="49" charset="-122"/>
              <a:ea typeface="FangSong" panose="02010609060101010101" pitchFamily="49" charset="-122"/>
              <a:cs typeface="Times New Roman" panose="02020603050405020304" pitchFamily="18" charset="0"/>
            </a:endParaRPr>
          </a:p>
        </p:txBody>
      </p:sp>
      <p:sp>
        <p:nvSpPr>
          <p:cNvPr id="14" name="TextBox 13"/>
          <p:cNvSpPr txBox="1"/>
          <p:nvPr/>
        </p:nvSpPr>
        <p:spPr>
          <a:xfrm>
            <a:off x="510480" y="1171366"/>
            <a:ext cx="7992888" cy="2799715"/>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a:t>
            </a:r>
            <a:r>
              <a:rPr lang="en-GB" sz="2200" dirty="0">
                <a:latin typeface="Times New Roman" panose="02020603050405020304" pitchFamily="18" charset="0"/>
                <a:cs typeface="Times New Roman" panose="02020603050405020304" pitchFamily="18" charset="0"/>
              </a:rPr>
              <a:t> dataset consisted of 522 adult participants, each completing a battery composed of 37 behavioural tasks and 22 self-report surveys. </a:t>
            </a:r>
          </a:p>
          <a:p>
            <a:pPr marL="342900" indent="-34290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It included measures putatively related to self-regulation including risk-taking, temporal discounting and impulsivity, but also extended into more generic cognitive domains like working memory, information processing, learning, mindfulness, and others. </a:t>
            </a:r>
            <a:endParaRPr lang="en-US" sz="2200"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3685"/>
            <a:ext cx="7886700" cy="994410"/>
          </a:xfrm>
        </p:spPr>
        <p:txBody>
          <a:bodyPr>
            <a:normAutofit/>
          </a:bodyPr>
          <a:lstStyle/>
          <a:p>
            <a:r>
              <a:rPr lang="zh-CN" altLang="en-US" sz="3600" b="1" dirty="0">
                <a:latin typeface="FangSong" panose="02010609060101010101" pitchFamily="49" charset="-122"/>
                <a:ea typeface="FangSong" panose="02010609060101010101" pitchFamily="49" charset="-122"/>
                <a:cs typeface="Times New Roman" panose="02020603050405020304" pitchFamily="18" charset="0"/>
                <a:sym typeface="+mn-lt"/>
              </a:rPr>
              <a:t>和鲸上的大作业项目以及数据集</a:t>
            </a:r>
            <a:endParaRPr lang="en-US" dirty="0">
              <a:latin typeface="FangSong" panose="02010609060101010101" pitchFamily="49" charset="-122"/>
              <a:ea typeface="FangSong" panose="02010609060101010101" pitchFamily="49" charset="-122"/>
            </a:endParaRPr>
          </a:p>
        </p:txBody>
      </p:sp>
      <p:pic>
        <p:nvPicPr>
          <p:cNvPr id="5" name="图片 4" descr="图形用户界面, 文本, 应用程序, 电子邮件&#10;&#10;描述已自动生成">
            <a:extLst>
              <a:ext uri="{FF2B5EF4-FFF2-40B4-BE49-F238E27FC236}">
                <a16:creationId xmlns:a16="http://schemas.microsoft.com/office/drawing/2014/main" id="{15EE8261-C7AF-5CEB-E6E6-544E06D16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608" y="1159861"/>
            <a:ext cx="6131024" cy="3831890"/>
          </a:xfrm>
          <a:prstGeom prst="rect">
            <a:avLst/>
          </a:prstGeom>
        </p:spPr>
      </p:pic>
      <p:cxnSp>
        <p:nvCxnSpPr>
          <p:cNvPr id="9" name="直线箭头连接符 8">
            <a:extLst>
              <a:ext uri="{FF2B5EF4-FFF2-40B4-BE49-F238E27FC236}">
                <a16:creationId xmlns:a16="http://schemas.microsoft.com/office/drawing/2014/main" id="{C17196F6-6189-888F-813F-D5A5F1E01EEA}"/>
              </a:ext>
            </a:extLst>
          </p:cNvPr>
          <p:cNvCxnSpPr>
            <a:cxnSpLocks/>
          </p:cNvCxnSpPr>
          <p:nvPr/>
        </p:nvCxnSpPr>
        <p:spPr>
          <a:xfrm flipH="1" flipV="1">
            <a:off x="2025853" y="3075806"/>
            <a:ext cx="1368152" cy="129614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3685"/>
            <a:ext cx="7886700" cy="994410"/>
          </a:xfrm>
        </p:spPr>
        <p:txBody>
          <a:bodyPr>
            <a:normAutofit/>
          </a:bodyPr>
          <a:lstStyle/>
          <a:p>
            <a:r>
              <a:rPr lang="en-US" sz="3600" b="1"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华文琥珀" panose="02010800040101010101" pitchFamily="2" charset="-122"/>
                <a:cs typeface="Times New Roman" panose="02020603050405020304" pitchFamily="18" charset="0"/>
                <a:sym typeface="+mn-lt"/>
              </a:rPr>
              <a:t>Requirements </a:t>
            </a:r>
          </a:p>
        </p:txBody>
      </p:sp>
      <p:sp>
        <p:nvSpPr>
          <p:cNvPr id="4" name="Rectangle 3"/>
          <p:cNvSpPr/>
          <p:nvPr/>
        </p:nvSpPr>
        <p:spPr>
          <a:xfrm>
            <a:off x="628650" y="1059582"/>
            <a:ext cx="8119814" cy="3784600"/>
          </a:xfrm>
          <a:prstGeom prst="rect">
            <a:avLst/>
          </a:prstGeom>
        </p:spPr>
        <p:txBody>
          <a:bodyPr wrap="square">
            <a:spAutoFit/>
          </a:bodyPr>
          <a:lstStyle/>
          <a:p>
            <a:pPr>
              <a:lnSpc>
                <a:spcPct val="150000"/>
              </a:lnSpc>
            </a:pPr>
            <a:r>
              <a:rPr lang="zh-CN" altLang="en-US" sz="2000" b="1" dirty="0">
                <a:latin typeface="FangSong" panose="02010609060101010101" pitchFamily="49" charset="-122"/>
                <a:ea typeface="FangSong" panose="02010609060101010101" pitchFamily="49" charset="-122"/>
              </a:rPr>
              <a:t>作业内容：</a:t>
            </a:r>
            <a:endParaRPr lang="en-US" altLang="zh-CN" sz="2000" b="1" dirty="0">
              <a:latin typeface="FangSong" panose="02010609060101010101" pitchFamily="49" charset="-122"/>
              <a:ea typeface="FangSong" panose="02010609060101010101" pitchFamily="49" charset="-122"/>
            </a:endParaRPr>
          </a:p>
          <a:p>
            <a:pPr marL="342900" indent="-342900">
              <a:lnSpc>
                <a:spcPct val="150000"/>
              </a:lnSpc>
              <a:buFont typeface="Wingdings" panose="05000000000000000000" pitchFamily="2" charset="2"/>
              <a:buChar char="Ø"/>
            </a:pPr>
            <a:r>
              <a:rPr lang="zh-CN" altLang="en-US" sz="2000" b="1" dirty="0">
                <a:latin typeface="FangSong" panose="02010609060101010101" pitchFamily="49" charset="-122"/>
                <a:ea typeface="FangSong" panose="02010609060101010101" pitchFamily="49" charset="-122"/>
              </a:rPr>
              <a:t>每个小组可任意选择</a:t>
            </a:r>
            <a:r>
              <a:rPr lang="en-US" altLang="zh-CN" sz="2000" b="1" dirty="0">
                <a:latin typeface="FangSong" panose="02010609060101010101" pitchFamily="49" charset="-122"/>
                <a:ea typeface="FangSong" panose="02010609060101010101" pitchFamily="49" charset="-122"/>
              </a:rPr>
              <a:t>Eisenberg(2019)</a:t>
            </a:r>
            <a:r>
              <a:rPr lang="zh-CN" altLang="en-US" sz="2000" b="1" dirty="0">
                <a:latin typeface="FangSong" panose="02010609060101010101" pitchFamily="49" charset="-122"/>
                <a:ea typeface="FangSong" panose="02010609060101010101" pitchFamily="49" charset="-122"/>
              </a:rPr>
              <a:t>文章数据集中的多组数据，查阅资料，提出感兴趣的问题并进行探究。</a:t>
            </a:r>
            <a:endParaRPr lang="en-US" altLang="zh-CN" sz="2000" b="1" dirty="0">
              <a:latin typeface="FangSong" panose="02010609060101010101" pitchFamily="49" charset="-122"/>
              <a:ea typeface="FangSong" panose="02010609060101010101" pitchFamily="49" charset="-122"/>
            </a:endParaRPr>
          </a:p>
          <a:p>
            <a:pPr marL="800100" lvl="1" indent="-342900">
              <a:lnSpc>
                <a:spcPct val="150000"/>
              </a:lnSpc>
              <a:buFont typeface="Wingdings" panose="05000000000000000000" pitchFamily="2" charset="2"/>
              <a:buChar char="Ø"/>
            </a:pPr>
            <a:r>
              <a:rPr lang="zh-CN" altLang="en-US" sz="2000" b="1" dirty="0">
                <a:latin typeface="FangSong" panose="02010609060101010101" pitchFamily="49" charset="-122"/>
                <a:ea typeface="FangSong" panose="02010609060101010101" pitchFamily="49" charset="-122"/>
              </a:rPr>
              <a:t>项目中仅挂载了问卷和行为数据各三份</a:t>
            </a:r>
          </a:p>
          <a:p>
            <a:pPr marL="342900" lvl="0" indent="-342900">
              <a:lnSpc>
                <a:spcPct val="150000"/>
              </a:lnSpc>
              <a:buFont typeface="Wingdings" panose="05000000000000000000" pitchFamily="2" charset="2"/>
              <a:buChar char="Ø"/>
            </a:pPr>
            <a:r>
              <a:rPr lang="zh-CN" altLang="en-US" sz="2000" b="1" dirty="0">
                <a:latin typeface="FangSong" panose="02010609060101010101" pitchFamily="49" charset="-122"/>
                <a:ea typeface="FangSong" panose="02010609060101010101" pitchFamily="49" charset="-122"/>
              </a:rPr>
              <a:t>除了</a:t>
            </a:r>
            <a:r>
              <a:rPr lang="en-US" altLang="zh-CN" sz="2000" b="1" dirty="0">
                <a:latin typeface="FangSong" panose="02010609060101010101" pitchFamily="49" charset="-122"/>
                <a:ea typeface="FangSong" panose="02010609060101010101" pitchFamily="49" charset="-122"/>
                <a:sym typeface="+mn-ea"/>
              </a:rPr>
              <a:t>Eisenberg(2019)</a:t>
            </a:r>
            <a:r>
              <a:rPr lang="zh-CN" altLang="en-US" sz="2000" b="1" dirty="0">
                <a:latin typeface="FangSong" panose="02010609060101010101" pitchFamily="49" charset="-122"/>
                <a:ea typeface="FangSong" panose="02010609060101010101" pitchFamily="49" charset="-122"/>
                <a:sym typeface="+mn-ea"/>
              </a:rPr>
              <a:t>的数据外，可以根据自己兴趣找一些期刊平时用公开数据（见下页）</a:t>
            </a:r>
            <a:endParaRPr lang="en-US" altLang="zh-CN" sz="2000" b="1" dirty="0">
              <a:latin typeface="FangSong" panose="02010609060101010101" pitchFamily="49" charset="-122"/>
              <a:ea typeface="FangSong" panose="02010609060101010101" pitchFamily="49" charset="-122"/>
            </a:endParaRPr>
          </a:p>
          <a:p>
            <a:pPr marL="342900" indent="-342900">
              <a:lnSpc>
                <a:spcPct val="150000"/>
              </a:lnSpc>
              <a:buFont typeface="Wingdings" panose="05000000000000000000" pitchFamily="2" charset="2"/>
              <a:buChar char="Ø"/>
            </a:pPr>
            <a:r>
              <a:rPr lang="zh-CN" altLang="en-US" sz="2000" b="1" dirty="0">
                <a:latin typeface="FangSong" panose="02010609060101010101" pitchFamily="49" charset="-122"/>
                <a:ea typeface="FangSong" panose="02010609060101010101" pitchFamily="49" charset="-122"/>
              </a:rPr>
              <a:t>需</a:t>
            </a:r>
            <a:r>
              <a:rPr lang="zh-CN" altLang="en-US" sz="2000" b="1" u="sng" dirty="0">
                <a:latin typeface="FangSong" panose="02010609060101010101" pitchFamily="49" charset="-122"/>
                <a:ea typeface="FangSong" panose="02010609060101010101" pitchFamily="49" charset="-122"/>
              </a:rPr>
              <a:t>在和鲸平台</a:t>
            </a:r>
            <a:r>
              <a:rPr lang="zh-CN" altLang="en-US" sz="2000" b="1" dirty="0">
                <a:latin typeface="FangSong" panose="02010609060101010101" pitchFamily="49" charset="-122"/>
                <a:ea typeface="FangSong" panose="02010609060101010101" pitchFamily="49" charset="-122"/>
              </a:rPr>
              <a:t>提交从数据预处理到结果展示的代码，并将结果整理成文字报告，并用</a:t>
            </a:r>
            <a:r>
              <a:rPr lang="en-US" altLang="zh-CN" sz="2000" b="1" dirty="0">
                <a:latin typeface="FangSong" panose="02010609060101010101" pitchFamily="49" charset="-122"/>
                <a:ea typeface="FangSong" panose="02010609060101010101" pitchFamily="49" charset="-122"/>
              </a:rPr>
              <a:t>ppt</a:t>
            </a:r>
            <a:r>
              <a:rPr lang="zh-CN" altLang="en-US" sz="2000" b="1" dirty="0">
                <a:latin typeface="FangSong" panose="02010609060101010101" pitchFamily="49" charset="-122"/>
                <a:ea typeface="FangSong" panose="02010609060101010101" pitchFamily="49" charset="-122"/>
              </a:rPr>
              <a:t>在课堂上进行展示。</a:t>
            </a:r>
            <a:endParaRPr lang="en-US" altLang="zh-CN" sz="2000" b="1" dirty="0">
              <a:latin typeface="FangSong" panose="02010609060101010101" pitchFamily="49" charset="-122"/>
              <a:ea typeface="FangSong" panose="02010609060101010101" pitchFamily="49" charset="-122"/>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3685"/>
            <a:ext cx="7886700" cy="994410"/>
          </a:xfrm>
        </p:spPr>
        <p:txBody>
          <a:bodyPr>
            <a:normAutofit/>
          </a:bodyPr>
          <a:lstStyle/>
          <a:p>
            <a:r>
              <a:rPr lang="zh-CN" altLang="en-US" sz="3600" b="1" dirty="0">
                <a:latin typeface="FangSong" panose="02010609060101010101" pitchFamily="49" charset="-122"/>
                <a:ea typeface="FangSong" panose="02010609060101010101" pitchFamily="49" charset="-122"/>
                <a:cs typeface="Times New Roman" panose="02020603050405020304" pitchFamily="18" charset="0"/>
                <a:sym typeface="+mn-lt"/>
              </a:rPr>
              <a:t>和鲸上大作业数据集挂载</a:t>
            </a:r>
            <a:endParaRPr lang="en-US" dirty="0">
              <a:latin typeface="FangSong" panose="02010609060101010101" pitchFamily="49" charset="-122"/>
              <a:ea typeface="FangSong" panose="02010609060101010101" pitchFamily="49" charset="-122"/>
            </a:endParaRPr>
          </a:p>
        </p:txBody>
      </p:sp>
      <p:pic>
        <p:nvPicPr>
          <p:cNvPr id="4" name="图片 3" descr="图形用户界面, 文本, 应用程序&#10;&#10;描述已自动生成">
            <a:extLst>
              <a:ext uri="{FF2B5EF4-FFF2-40B4-BE49-F238E27FC236}">
                <a16:creationId xmlns:a16="http://schemas.microsoft.com/office/drawing/2014/main" id="{B069D87B-F388-863C-F511-A72C161CD8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1237946"/>
            <a:ext cx="6203032" cy="3876895"/>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3685"/>
            <a:ext cx="7886700" cy="994410"/>
          </a:xfrm>
        </p:spPr>
        <p:txBody>
          <a:bodyPr>
            <a:normAutofit/>
          </a:bodyPr>
          <a:lstStyle/>
          <a:p>
            <a:r>
              <a:rPr lang="zh-CN" altLang="en-US" sz="3600" b="1" dirty="0">
                <a:latin typeface="FangSong" panose="02010609060101010101" pitchFamily="49" charset="-122"/>
                <a:ea typeface="FangSong" panose="02010609060101010101" pitchFamily="49" charset="-122"/>
                <a:cs typeface="Times New Roman" panose="02020603050405020304" pitchFamily="18" charset="0"/>
                <a:sym typeface="+mn-lt"/>
              </a:rPr>
              <a:t>和鲸上大作业数据集挂载</a:t>
            </a:r>
            <a:endParaRPr lang="en-US" dirty="0">
              <a:latin typeface="FangSong" panose="02010609060101010101" pitchFamily="49" charset="-122"/>
              <a:ea typeface="FangSong" panose="02010609060101010101" pitchFamily="49" charset="-122"/>
            </a:endParaRPr>
          </a:p>
        </p:txBody>
      </p:sp>
      <p:sp>
        <p:nvSpPr>
          <p:cNvPr id="4" name="TextBox 13"/>
          <p:cNvSpPr txBox="1"/>
          <p:nvPr/>
        </p:nvSpPr>
        <p:spPr>
          <a:xfrm>
            <a:off x="510480" y="1171366"/>
            <a:ext cx="7992888" cy="768350"/>
          </a:xfrm>
          <a:prstGeom prst="rect">
            <a:avLst/>
          </a:prstGeom>
          <a:noFill/>
        </p:spPr>
        <p:txBody>
          <a:bodyPr wrap="square" rtlCol="0">
            <a:spAutoFit/>
          </a:bodyPr>
          <a:lstStyle/>
          <a:p>
            <a:pPr marL="342900" indent="-342900">
              <a:buFont typeface="Arial" panose="020B0604020202020204" pitchFamily="34" charset="0"/>
              <a:buChar char="•"/>
            </a:pPr>
            <a:r>
              <a:rPr lang="zh-CN" altLang="en-US" sz="2200" dirty="0">
                <a:latin typeface="Times New Roman" panose="02020603050405020304" pitchFamily="18" charset="0"/>
                <a:cs typeface="Times New Roman" panose="02020603050405020304" pitchFamily="18" charset="0"/>
              </a:rPr>
              <a:t>注意，数据集中的数据量比较大，可以考虑按照实验或者问卷条件进行随机抽取较小数量的样本进行分析</a:t>
            </a:r>
            <a:endParaRPr lang="en-US" sz="2200"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3685"/>
            <a:ext cx="7886700" cy="994410"/>
          </a:xfrm>
        </p:spPr>
        <p:txBody>
          <a:bodyPr>
            <a:normAutofit/>
          </a:bodyPr>
          <a:lstStyle/>
          <a:p>
            <a:r>
              <a:rPr lang="zh-CN" altLang="en-US" sz="3600" b="1" dirty="0">
                <a:latin typeface="FangSong" panose="02010609060101010101" pitchFamily="49" charset="-122"/>
                <a:ea typeface="FangSong" panose="02010609060101010101" pitchFamily="49" charset="-122"/>
                <a:cs typeface="Times New Roman" panose="02020603050405020304" pitchFamily="18" charset="0"/>
                <a:sym typeface="+mn-lt"/>
              </a:rPr>
              <a:t>和鲸上的大作业补充材料</a:t>
            </a:r>
            <a:endParaRPr lang="en-US" dirty="0">
              <a:latin typeface="FangSong" panose="02010609060101010101" pitchFamily="49" charset="-122"/>
              <a:ea typeface="FangSong" panose="02010609060101010101" pitchFamily="49" charset="-122"/>
            </a:endParaRPr>
          </a:p>
        </p:txBody>
      </p:sp>
      <p:sp>
        <p:nvSpPr>
          <p:cNvPr id="11" name="Rectangle 10"/>
          <p:cNvSpPr/>
          <p:nvPr/>
        </p:nvSpPr>
        <p:spPr>
          <a:xfrm>
            <a:off x="756706" y="1268016"/>
            <a:ext cx="6839630" cy="398780"/>
          </a:xfrm>
          <a:prstGeom prst="rect">
            <a:avLst/>
          </a:prstGeom>
        </p:spPr>
        <p:txBody>
          <a:bodyPr wrap="square">
            <a:spAutoFit/>
          </a:bodyPr>
          <a:lstStyle/>
          <a:p>
            <a:pPr marL="342900" indent="-342900">
              <a:buFont typeface="Arial" panose="020B0604020202020204" pitchFamily="34" charset="0"/>
              <a:buChar char="•"/>
            </a:pPr>
            <a:r>
              <a:rPr lang="en-US" sz="2000" b="1" dirty="0">
                <a:latin typeface="Times New Roman" panose="02020603050405020304" pitchFamily="18" charset="0"/>
                <a:ea typeface="FangSong" panose="02010609060101010101" pitchFamily="49" charset="-122"/>
                <a:cs typeface="Times New Roman" panose="02020603050405020304" pitchFamily="18" charset="0"/>
              </a:rPr>
              <a:t>和鲸</a:t>
            </a:r>
            <a:r>
              <a:rPr lang="en-US" altLang="zh-CN" sz="2000" b="1" dirty="0">
                <a:latin typeface="Times New Roman" panose="02020603050405020304" pitchFamily="18" charset="0"/>
                <a:ea typeface="FangSong"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FangSong" panose="02010609060101010101" pitchFamily="49" charset="-122"/>
                <a:cs typeface="Times New Roman" panose="02020603050405020304" pitchFamily="18" charset="0"/>
              </a:rPr>
              <a:t>课件</a:t>
            </a:r>
            <a:r>
              <a:rPr lang="en-US" altLang="zh-CN" sz="2000" b="1" dirty="0">
                <a:latin typeface="Times New Roman" panose="02020603050405020304" pitchFamily="18" charset="0"/>
                <a:ea typeface="FangSong"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FangSong" panose="02010609060101010101" pitchFamily="49" charset="-122"/>
                <a:cs typeface="Times New Roman" panose="02020603050405020304" pitchFamily="18" charset="0"/>
              </a:rPr>
              <a:t>期末大作业材料</a:t>
            </a:r>
            <a:endParaRPr lang="en-US" altLang="zh-CN" sz="2000" b="1" dirty="0">
              <a:latin typeface="Times New Roman" panose="02020603050405020304" pitchFamily="18" charset="0"/>
              <a:ea typeface="FangSong" panose="02010609060101010101" pitchFamily="49" charset="-122"/>
              <a:cs typeface="Times New Roman" panose="02020603050405020304" pitchFamily="18" charset="0"/>
            </a:endParaRPr>
          </a:p>
        </p:txBody>
      </p:sp>
      <p:pic>
        <p:nvPicPr>
          <p:cNvPr id="4" name="图片 3" descr="图形用户界面, 文本, 应用程序, 电子邮件&#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846" y="1754015"/>
            <a:ext cx="7124328" cy="3384783"/>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3685"/>
            <a:ext cx="7886700" cy="994410"/>
          </a:xfrm>
        </p:spPr>
        <p:txBody>
          <a:bodyPr>
            <a:normAutofit/>
          </a:bodyPr>
          <a:lstStyle/>
          <a:p>
            <a:r>
              <a:rPr lang="zh-CN" altLang="en-US" sz="3600" b="1" dirty="0">
                <a:latin typeface="FangSong" panose="02010609060101010101" pitchFamily="49" charset="-122"/>
                <a:ea typeface="FangSong" panose="02010609060101010101" pitchFamily="49" charset="-122"/>
                <a:cs typeface="Times New Roman" panose="02020603050405020304" pitchFamily="18" charset="0"/>
                <a:sym typeface="+mn-lt"/>
              </a:rPr>
              <a:t>数据集使用的问卷</a:t>
            </a:r>
            <a:r>
              <a:rPr lang="en-US" altLang="zh-CN" sz="3600" b="1" dirty="0">
                <a:latin typeface="FangSong" panose="02010609060101010101" pitchFamily="49" charset="-122"/>
                <a:ea typeface="FangSong" panose="02010609060101010101" pitchFamily="49" charset="-122"/>
                <a:cs typeface="Times New Roman" panose="02020603050405020304" pitchFamily="18" charset="0"/>
                <a:sym typeface="+mn-lt"/>
              </a:rPr>
              <a:t>/</a:t>
            </a:r>
            <a:r>
              <a:rPr lang="zh-CN" altLang="en-US" sz="3600" b="1" dirty="0">
                <a:latin typeface="FangSong" panose="02010609060101010101" pitchFamily="49" charset="-122"/>
                <a:ea typeface="FangSong" panose="02010609060101010101" pitchFamily="49" charset="-122"/>
                <a:cs typeface="Times New Roman" panose="02020603050405020304" pitchFamily="18" charset="0"/>
                <a:sym typeface="+mn-lt"/>
              </a:rPr>
              <a:t>范式描述查找</a:t>
            </a:r>
            <a:endParaRPr lang="en-US" sz="3600" b="1" dirty="0">
              <a:latin typeface="FangSong" panose="02010609060101010101" pitchFamily="49" charset="-122"/>
              <a:ea typeface="FangSong" panose="02010609060101010101" pitchFamily="49" charset="-122"/>
              <a:cs typeface="Times New Roman" panose="02020603050405020304" pitchFamily="18" charset="0"/>
            </a:endParaRPr>
          </a:p>
        </p:txBody>
      </p:sp>
      <p:sp>
        <p:nvSpPr>
          <p:cNvPr id="6" name="Rectangle 5"/>
          <p:cNvSpPr/>
          <p:nvPr/>
        </p:nvSpPr>
        <p:spPr>
          <a:xfrm>
            <a:off x="737384" y="1100543"/>
            <a:ext cx="4572000" cy="460375"/>
          </a:xfrm>
          <a:prstGeom prst="rect">
            <a:avLst/>
          </a:prstGeom>
        </p:spPr>
        <p:txBody>
          <a:bodyPr>
            <a:spAutoFit/>
          </a:bodyPr>
          <a:lstStyle/>
          <a:p>
            <a:r>
              <a:rPr lang="en-US" sz="2400" b="1" dirty="0">
                <a:latin typeface="Times New Roman" panose="02020603050405020304" pitchFamily="18" charset="0"/>
                <a:cs typeface="Times New Roman" panose="02020603050405020304" pitchFamily="18" charset="0"/>
              </a:rPr>
              <a:t>方法一</a:t>
            </a:r>
            <a:r>
              <a:rPr lang="zh-CN" altLang="en-US" sz="2400" b="1" dirty="0">
                <a:latin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737384" y="1562208"/>
            <a:ext cx="8011080" cy="3046095"/>
          </a:xfrm>
          <a:prstGeom prst="rect">
            <a:avLst/>
          </a:prstGeom>
        </p:spPr>
        <p:txBody>
          <a:bodyPr wrap="square">
            <a:spAutoFit/>
          </a:bodyPr>
          <a:lstStyle/>
          <a:p>
            <a:r>
              <a:rPr lang="en-US" sz="240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和鲸</a:t>
            </a:r>
            <a:r>
              <a:rPr lang="en-US" altLang="zh-CN" sz="240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课件</a:t>
            </a:r>
            <a:r>
              <a:rPr lang="en-US" altLang="zh-CN" sz="240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期末大作业材料</a:t>
            </a:r>
            <a:r>
              <a:rPr lang="en-US" altLang="zh-CN" sz="240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-S</a:t>
            </a:r>
            <a:r>
              <a:rPr lang="en-US" sz="240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rPr>
              <a:t>upplement_Eisenberg</a:t>
            </a:r>
            <a:endParaRPr lang="en-US" altLang="zh-CN" sz="2400" dirty="0">
              <a:solidFill>
                <a:srgbClr val="FF0000"/>
              </a:solidFill>
              <a:latin typeface="Times New Roman" panose="02020603050405020304" pitchFamily="18" charset="0"/>
              <a:ea typeface="FangSong" panose="02010609060101010101" pitchFamily="49" charset="-122"/>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ea typeface="FangSong"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对问卷的描述：</a:t>
            </a:r>
            <a:r>
              <a:rPr lang="en-GB" sz="2400" dirty="0">
                <a:latin typeface="Times New Roman" panose="02020603050405020304" pitchFamily="18" charset="0"/>
                <a:ea typeface="FangSong" panose="02010609060101010101" pitchFamily="49" charset="-122"/>
                <a:cs typeface="Times New Roman" panose="02020603050405020304" pitchFamily="18" charset="0"/>
              </a:rPr>
              <a:t>Description of Self-Report Surveys (p26-p34)</a:t>
            </a:r>
          </a:p>
          <a:p>
            <a:endParaRPr lang="en-GB" sz="2400" dirty="0">
              <a:latin typeface="Times New Roman" panose="02020603050405020304" pitchFamily="18" charset="0"/>
              <a:ea typeface="FangSong"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GB" sz="2400" dirty="0">
                <a:latin typeface="Times New Roman" panose="02020603050405020304" pitchFamily="18" charset="0"/>
                <a:ea typeface="FangSong" panose="02010609060101010101" pitchFamily="49" charset="-122"/>
                <a:cs typeface="Times New Roman" panose="02020603050405020304" pitchFamily="18" charset="0"/>
              </a:rPr>
              <a:t>对</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行为任务的描述：</a:t>
            </a:r>
            <a:r>
              <a:rPr lang="en-GB" sz="2400" dirty="0">
                <a:latin typeface="Times New Roman" panose="02020603050405020304" pitchFamily="18" charset="0"/>
                <a:ea typeface="FangSong" panose="02010609060101010101" pitchFamily="49" charset="-122"/>
                <a:cs typeface="Times New Roman" panose="02020603050405020304" pitchFamily="18" charset="0"/>
              </a:rPr>
              <a:t>Description of </a:t>
            </a:r>
            <a:r>
              <a:rPr lang="en-GB" sz="2400" dirty="0" err="1">
                <a:latin typeface="Times New Roman" panose="02020603050405020304" pitchFamily="18" charset="0"/>
                <a:ea typeface="FangSong" panose="02010609060101010101" pitchFamily="49" charset="-122"/>
                <a:cs typeface="Times New Roman" panose="02020603050405020304" pitchFamily="18" charset="0"/>
              </a:rPr>
              <a:t>Behavioral</a:t>
            </a:r>
            <a:r>
              <a:rPr lang="en-GB" sz="2400" dirty="0">
                <a:latin typeface="Times New Roman" panose="02020603050405020304" pitchFamily="18" charset="0"/>
                <a:ea typeface="FangSong" panose="02010609060101010101" pitchFamily="49" charset="-122"/>
                <a:cs typeface="Times New Roman" panose="02020603050405020304" pitchFamily="18" charset="0"/>
              </a:rPr>
              <a:t> Tasks</a:t>
            </a:r>
            <a:r>
              <a:rPr lang="zh-CN" altLang="en-US" sz="2400" dirty="0">
                <a:latin typeface="Times New Roman" panose="02020603050405020304" pitchFamily="18" charset="0"/>
                <a:ea typeface="FangSong"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FangSong" panose="02010609060101010101" pitchFamily="49" charset="-122"/>
                <a:cs typeface="Times New Roman" panose="02020603050405020304" pitchFamily="18" charset="0"/>
              </a:rPr>
              <a:t>section (p34-p63)</a:t>
            </a:r>
            <a:endParaRPr lang="en-GB" sz="2400" dirty="0">
              <a:latin typeface="Times New Roman" panose="02020603050405020304" pitchFamily="18" charset="0"/>
              <a:ea typeface="FangSong" panose="02010609060101010101" pitchFamily="49" charset="-122"/>
              <a:cs typeface="Times New Roman" panose="02020603050405020304" pitchFamily="18" charset="0"/>
            </a:endParaRPr>
          </a:p>
          <a:p>
            <a:endParaRPr lang="en-US" altLang="zh-CN" sz="2400" b="1" dirty="0">
              <a:solidFill>
                <a:schemeClr val="accent1"/>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21005"/>
            <a:ext cx="7886700" cy="994410"/>
          </a:xfrm>
        </p:spPr>
        <p:txBody>
          <a:bodyPr>
            <a:normAutofit fontScale="90000"/>
          </a:bodyPr>
          <a:lstStyle/>
          <a:p>
            <a:r>
              <a:rPr lang="en-US" sz="4000" b="1" dirty="0">
                <a:latin typeface="Times New Roman" panose="02020603050405020304" pitchFamily="18" charset="0"/>
                <a:ea typeface="FangSong" panose="02010609060101010101" pitchFamily="49" charset="-122"/>
                <a:cs typeface="Times New Roman" panose="02020603050405020304" pitchFamily="18" charset="0"/>
                <a:sym typeface="+mn-lt"/>
              </a:rPr>
              <a:t>Example:</a:t>
            </a:r>
            <a:r>
              <a:rPr lang="en-GB" sz="4000" b="1" dirty="0" err="1">
                <a:latin typeface="Times New Roman" panose="02020603050405020304" pitchFamily="18" charset="0"/>
                <a:ea typeface="FangSong" panose="02010609060101010101" pitchFamily="49" charset="-122"/>
                <a:cs typeface="Times New Roman" panose="02020603050405020304" pitchFamily="18" charset="0"/>
              </a:rPr>
              <a:t>Behavioral</a:t>
            </a:r>
            <a:r>
              <a:rPr lang="en-GB" sz="4000" b="1" dirty="0">
                <a:latin typeface="Times New Roman" panose="02020603050405020304" pitchFamily="18" charset="0"/>
                <a:ea typeface="FangSong" panose="02010609060101010101" pitchFamily="49" charset="-122"/>
                <a:cs typeface="Times New Roman" panose="02020603050405020304" pitchFamily="18" charset="0"/>
              </a:rPr>
              <a:t> Inhibition and Approach (BIS/BAS) </a:t>
            </a:r>
            <a:br>
              <a:rPr lang="en-GB" sz="3600"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10" name="Rectangle 9"/>
          <p:cNvSpPr/>
          <p:nvPr/>
        </p:nvSpPr>
        <p:spPr>
          <a:xfrm>
            <a:off x="737384" y="1562208"/>
            <a:ext cx="8011080" cy="829945"/>
          </a:xfrm>
          <a:prstGeom prst="rect">
            <a:avLst/>
          </a:prstGeom>
        </p:spPr>
        <p:txBody>
          <a:bodyPr wrap="square">
            <a:spAutoFit/>
          </a:bodyPr>
          <a:lstStyle/>
          <a:p>
            <a:endParaRPr lang="en-GB" sz="2400" b="1" dirty="0">
              <a:solidFill>
                <a:schemeClr val="accent1"/>
              </a:solidFill>
              <a:latin typeface="Times New Roman" panose="02020603050405020304" pitchFamily="18" charset="0"/>
              <a:cs typeface="Times New Roman" panose="02020603050405020304" pitchFamily="18" charset="0"/>
            </a:endParaRPr>
          </a:p>
          <a:p>
            <a:endParaRPr lang="en-US" altLang="zh-CN" sz="2400" b="1" dirty="0">
              <a:solidFill>
                <a:schemeClr val="accent1"/>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rotWithShape="1">
          <a:blip r:embed="rId4"/>
          <a:srcRect t="48526" r="1832"/>
          <a:stretch>
            <a:fillRect/>
          </a:stretch>
        </p:blipFill>
        <p:spPr>
          <a:xfrm>
            <a:off x="760656" y="1417766"/>
            <a:ext cx="7195720" cy="3283878"/>
          </a:xfrm>
          <a:prstGeom prst="rect">
            <a:avLst/>
          </a:prstGeom>
        </p:spPr>
      </p:pic>
      <p:grpSp>
        <p:nvGrpSpPr>
          <p:cNvPr id="5" name="Group 4"/>
          <p:cNvGrpSpPr/>
          <p:nvPr/>
        </p:nvGrpSpPr>
        <p:grpSpPr>
          <a:xfrm>
            <a:off x="2172120" y="2523960"/>
            <a:ext cx="2648160" cy="45720"/>
            <a:chOff x="2172120" y="2523960"/>
            <a:chExt cx="2648160" cy="45720"/>
          </a:xfrm>
        </p:grpSpPr>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172120" y="2523960"/>
                <a:ext cx="1078560" cy="45720"/>
              </p14:xfrm>
            </p:contentPart>
          </mc:Choice>
          <mc:Fallback xmlns="">
            <p:pic>
              <p:nvPicPr>
                <p:cNvPr id="3" name="Ink 2"/>
              </p:nvPicPr>
              <p:blipFill>
                <a:blip r:embed="rId6"/>
              </p:blipFill>
              <p:spPr>
                <a:xfrm>
                  <a:off x="2172120" y="2523960"/>
                  <a:ext cx="1078560" cy="4572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3693840" y="2525040"/>
                <a:ext cx="1126440" cy="26640"/>
              </p14:xfrm>
            </p:contentPart>
          </mc:Choice>
          <mc:Fallback xmlns="">
            <p:pic>
              <p:nvPicPr>
                <p:cNvPr id="4" name="Ink 3"/>
              </p:nvPicPr>
              <p:blipFill>
                <a:blip r:embed="rId8"/>
              </p:blipFill>
              <p:spPr>
                <a:xfrm>
                  <a:off x="3693840" y="2525040"/>
                  <a:ext cx="1126440" cy="26640"/>
                </a:xfrm>
                <a:prstGeom prst="rect"/>
              </p:spPr>
            </p:pic>
          </mc:Fallback>
        </mc:AlternateContent>
      </p:grpSp>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1231440" y="4430160"/>
              <a:ext cx="1202760" cy="25560"/>
            </p14:xfrm>
          </p:contentPart>
        </mc:Choice>
        <mc:Fallback xmlns="">
          <p:pic>
            <p:nvPicPr>
              <p:cNvPr id="7" name="Ink 6"/>
            </p:nvPicPr>
            <p:blipFill>
              <a:blip r:embed="rId10"/>
            </p:blipFill>
            <p:spPr>
              <a:xfrm>
                <a:off x="1231440" y="4430160"/>
                <a:ext cx="1202760" cy="25560"/>
              </a:xfrm>
              <a:prstGeom prst="rect"/>
            </p:spPr>
          </p:pic>
        </mc:Fallback>
      </mc:AlternateContent>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21005"/>
            <a:ext cx="7886700" cy="994410"/>
          </a:xfrm>
        </p:spPr>
        <p:txBody>
          <a:bodyPr>
            <a:normAutofit fontScale="90000"/>
          </a:bodyPr>
          <a:lstStyle/>
          <a:p>
            <a:r>
              <a:rPr lang="en-US" sz="4000" b="1" dirty="0">
                <a:latin typeface="Times New Roman" panose="02020603050405020304" pitchFamily="18" charset="0"/>
                <a:ea typeface="FangSong" panose="02010609060101010101" pitchFamily="49" charset="-122"/>
                <a:cs typeface="Times New Roman" panose="02020603050405020304" pitchFamily="18" charset="0"/>
                <a:sym typeface="+mn-lt"/>
              </a:rPr>
              <a:t>Example:</a:t>
            </a:r>
            <a:r>
              <a:rPr lang="en-GB" sz="4000" b="1" dirty="0">
                <a:latin typeface="Times New Roman" panose="02020603050405020304" pitchFamily="18" charset="0"/>
                <a:ea typeface="FangSong" panose="02010609060101010101" pitchFamily="49" charset="-122"/>
                <a:cs typeface="Times New Roman" panose="02020603050405020304" pitchFamily="18" charset="0"/>
              </a:rPr>
              <a:t>Choice Reaction Time </a:t>
            </a:r>
            <a:br>
              <a:rPr lang="en-GB" sz="3600"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ea typeface="FangSong" panose="02010609060101010101" pitchFamily="49" charset="-122"/>
              <a:cs typeface="Times New Roman" panose="02020603050405020304" pitchFamily="18" charset="0"/>
            </a:endParaRPr>
          </a:p>
        </p:txBody>
      </p:sp>
      <p:sp>
        <p:nvSpPr>
          <p:cNvPr id="10" name="Rectangle 9"/>
          <p:cNvSpPr/>
          <p:nvPr/>
        </p:nvSpPr>
        <p:spPr>
          <a:xfrm>
            <a:off x="737384" y="1562208"/>
            <a:ext cx="8011080" cy="829945"/>
          </a:xfrm>
          <a:prstGeom prst="rect">
            <a:avLst/>
          </a:prstGeom>
        </p:spPr>
        <p:txBody>
          <a:bodyPr wrap="square">
            <a:spAutoFit/>
          </a:bodyPr>
          <a:lstStyle/>
          <a:p>
            <a:endParaRPr lang="en-GB" sz="2400" b="1" dirty="0">
              <a:solidFill>
                <a:schemeClr val="accent1"/>
              </a:solidFill>
              <a:latin typeface="Times New Roman" panose="02020603050405020304" pitchFamily="18" charset="0"/>
              <a:cs typeface="Times New Roman" panose="02020603050405020304" pitchFamily="18" charset="0"/>
            </a:endParaRPr>
          </a:p>
          <a:p>
            <a:endParaRPr lang="en-US" altLang="zh-CN" sz="2400" b="1" dirty="0">
              <a:solidFill>
                <a:schemeClr val="accent1"/>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a:stretch>
            <a:fillRect/>
          </a:stretch>
        </p:blipFill>
        <p:spPr>
          <a:xfrm>
            <a:off x="457036" y="1085850"/>
            <a:ext cx="8318500" cy="2971800"/>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3345360" y="2028960"/>
              <a:ext cx="4219200" cy="145080"/>
            </p14:xfrm>
          </p:contentPart>
        </mc:Choice>
        <mc:Fallback xmlns="">
          <p:pic>
            <p:nvPicPr>
              <p:cNvPr id="9" name="Ink 8"/>
            </p:nvPicPr>
            <p:blipFill>
              <a:blip r:embed="rId6"/>
            </p:blipFill>
            <p:spPr>
              <a:xfrm>
                <a:off x="3345360" y="2028960"/>
                <a:ext cx="4219200" cy="145080"/>
              </a:xfrm>
              <a:prstGeom prst="rect"/>
            </p:spPr>
          </p:pic>
        </mc:Fallback>
      </mc:AlternateContent>
      <p:grpSp>
        <p:nvGrpSpPr>
          <p:cNvPr id="15" name="Group 14"/>
          <p:cNvGrpSpPr/>
          <p:nvPr/>
        </p:nvGrpSpPr>
        <p:grpSpPr>
          <a:xfrm>
            <a:off x="2894640" y="2887920"/>
            <a:ext cx="4761000" cy="25920"/>
            <a:chOff x="2894640" y="2887920"/>
            <a:chExt cx="4761000" cy="25920"/>
          </a:xfrm>
        </p:grpSpPr>
        <mc:AlternateContent xmlns:mc="http://schemas.openxmlformats.org/markup-compatibility/2006" xmlns:p14="http://schemas.microsoft.com/office/powerpoint/2010/main">
          <mc:Choice Requires="p14">
            <p:contentPart p14:bwMode="auto" r:id="rId7">
              <p14:nvContentPartPr>
                <p14:cNvPr id="13" name="Ink 12"/>
                <p14:cNvContentPartPr/>
                <p14:nvPr/>
              </p14:nvContentPartPr>
              <p14:xfrm>
                <a:off x="2894640" y="2887920"/>
                <a:ext cx="2269440" cy="10440"/>
              </p14:xfrm>
            </p:contentPart>
          </mc:Choice>
          <mc:Fallback xmlns="">
            <p:pic>
              <p:nvPicPr>
                <p:cNvPr id="13" name="Ink 12"/>
              </p:nvPicPr>
              <p:blipFill>
                <a:blip r:embed="rId8"/>
              </p:blipFill>
              <p:spPr>
                <a:xfrm>
                  <a:off x="2894640" y="2887920"/>
                  <a:ext cx="2269440" cy="10440"/>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4" name="Ink 13"/>
                <p14:cNvContentPartPr/>
                <p14:nvPr/>
              </p14:nvContentPartPr>
              <p14:xfrm>
                <a:off x="5584920" y="2893320"/>
                <a:ext cx="2070720" cy="20520"/>
              </p14:xfrm>
            </p:contentPart>
          </mc:Choice>
          <mc:Fallback xmlns="">
            <p:pic>
              <p:nvPicPr>
                <p:cNvPr id="14" name="Ink 13"/>
              </p:nvPicPr>
              <p:blipFill>
                <a:blip r:embed="rId10"/>
              </p:blipFill>
              <p:spPr>
                <a:xfrm>
                  <a:off x="5584920" y="2893320"/>
                  <a:ext cx="2070720" cy="20520"/>
                </a:xfrm>
                <a:prstGeom prst="rect"/>
              </p:spPr>
            </p:pic>
          </mc:Fallback>
        </mc:AlternateContent>
      </p:gr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384" y="1071435"/>
            <a:ext cx="7177504" cy="1198880"/>
          </a:xfrm>
          <a:prstGeom prst="rect">
            <a:avLst/>
          </a:prstGeom>
        </p:spPr>
        <p:txBody>
          <a:bodyPr wrap="square">
            <a:spAutoFit/>
          </a:bodyPr>
          <a:lstStyle/>
          <a:p>
            <a:r>
              <a:rPr lang="en-US" dirty="0">
                <a:hlinkClick r:id="rId4">
                  <a:extLst>
                    <a:ext uri="{A12FA001-AC4F-418D-AE19-62706E023703}">
                      <ahyp:hlinkClr xmlns:ahyp="http://schemas.microsoft.com/office/drawing/2018/hyperlinkcolor" val="tx"/>
                    </a:ext>
                  </a:extLst>
                </a:hlinkClick>
              </a:rPr>
              <a:t>https://measures.scienceofbehaviorchange.org/?domains=All&amp;type=Task&amp;duration=All&amp;target_population=All&amp;stage=All&amp;measure_source=All&amp;page=1&amp;page_size=50&amp;data=&amp;sort_by=popular</a:t>
            </a:r>
            <a:endParaRPr lang="en-US" dirty="0"/>
          </a:p>
          <a:p>
            <a:endParaRPr lang="en-US" dirty="0"/>
          </a:p>
        </p:txBody>
      </p:sp>
      <p:sp>
        <p:nvSpPr>
          <p:cNvPr id="6" name="Rectangle 5"/>
          <p:cNvSpPr/>
          <p:nvPr/>
        </p:nvSpPr>
        <p:spPr>
          <a:xfrm>
            <a:off x="737384" y="609770"/>
            <a:ext cx="4572000" cy="460375"/>
          </a:xfrm>
          <a:prstGeom prst="rect">
            <a:avLst/>
          </a:prstGeom>
        </p:spPr>
        <p:txBody>
          <a:bodyPr>
            <a:spAutoFit/>
          </a:bodyPr>
          <a:lstStyle/>
          <a:p>
            <a:r>
              <a:rPr lang="en-US" sz="2400" b="1" dirty="0">
                <a:latin typeface="Times New Roman" panose="02020603050405020304" pitchFamily="18" charset="0"/>
                <a:cs typeface="Times New Roman" panose="02020603050405020304" pitchFamily="18" charset="0"/>
              </a:rPr>
              <a:t>方法二</a:t>
            </a:r>
            <a:r>
              <a:rPr lang="zh-CN" altLang="en-US" sz="2400" b="1" dirty="0">
                <a:latin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5"/>
          <a:srcRect r="163" b="14406"/>
          <a:stretch>
            <a:fillRect/>
          </a:stretch>
        </p:blipFill>
        <p:spPr>
          <a:xfrm>
            <a:off x="737384" y="2125005"/>
            <a:ext cx="4957195" cy="2501149"/>
          </a:xfrm>
          <a:prstGeom prst="rect">
            <a:avLst/>
          </a:prstGeom>
        </p:spPr>
      </p:pic>
      <p:sp>
        <p:nvSpPr>
          <p:cNvPr id="8" name="Rectangle 7"/>
          <p:cNvSpPr/>
          <p:nvPr/>
        </p:nvSpPr>
        <p:spPr>
          <a:xfrm>
            <a:off x="1226404" y="4231489"/>
            <a:ext cx="3123323" cy="392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4633459" y="4133352"/>
            <a:ext cx="504056" cy="1962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3685"/>
            <a:ext cx="7886700" cy="994410"/>
          </a:xfrm>
        </p:spPr>
        <p:txBody>
          <a:bodyPr>
            <a:normAutofit/>
          </a:bodyPr>
          <a:lstStyle/>
          <a:p>
            <a:r>
              <a:rPr lang="en-US" sz="3600" b="1" dirty="0">
                <a:latin typeface="Times New Roman" panose="02020603050405020304" pitchFamily="18" charset="0"/>
                <a:ea typeface="华文琥珀" panose="02010800040101010101" pitchFamily="2" charset="-122"/>
                <a:cs typeface="Times New Roman" panose="02020603050405020304" pitchFamily="18" charset="0"/>
                <a:sym typeface="+mn-lt"/>
              </a:rPr>
              <a:t>Example: Stroop task </a:t>
            </a:r>
            <a:endParaRPr lang="en-US" dirty="0"/>
          </a:p>
        </p:txBody>
      </p:sp>
      <p:pic>
        <p:nvPicPr>
          <p:cNvPr id="5" name="Picture 4"/>
          <p:cNvPicPr>
            <a:picLocks noChangeAspect="1"/>
          </p:cNvPicPr>
          <p:nvPr/>
        </p:nvPicPr>
        <p:blipFill>
          <a:blip r:embed="rId4"/>
          <a:stretch>
            <a:fillRect/>
          </a:stretch>
        </p:blipFill>
        <p:spPr>
          <a:xfrm>
            <a:off x="671639" y="1185130"/>
            <a:ext cx="5508104" cy="1281937"/>
          </a:xfrm>
          <a:prstGeom prst="rect">
            <a:avLst/>
          </a:prstGeom>
        </p:spPr>
      </p:pic>
      <p:sp>
        <p:nvSpPr>
          <p:cNvPr id="10" name="Rectangle 9"/>
          <p:cNvSpPr/>
          <p:nvPr/>
        </p:nvSpPr>
        <p:spPr>
          <a:xfrm>
            <a:off x="4355976" y="1500297"/>
            <a:ext cx="1512168" cy="6516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stretch>
            <a:fillRect/>
          </a:stretch>
        </p:blipFill>
        <p:spPr>
          <a:xfrm>
            <a:off x="671639" y="2560394"/>
            <a:ext cx="3943350" cy="2432927"/>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37384" y="555526"/>
            <a:ext cx="7218992" cy="829945"/>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方法三</a:t>
            </a:r>
            <a:r>
              <a:rPr lang="zh-CN" altLang="en-US" sz="2400" b="1" dirty="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a:p>
            <a:r>
              <a:rPr lang="en-GB" sz="2400" b="1" dirty="0">
                <a:latin typeface="Times New Roman" panose="02020603050405020304" pitchFamily="18" charset="0"/>
                <a:cs typeface="Times New Roman" panose="02020603050405020304" pitchFamily="18" charset="0"/>
              </a:rPr>
              <a:t> </a:t>
            </a:r>
            <a:r>
              <a:rPr lang="en-GB" sz="2400" b="1" dirty="0" err="1">
                <a:latin typeface="Times New Roman" panose="02020603050405020304" pitchFamily="18" charset="0"/>
                <a:cs typeface="Times New Roman" panose="02020603050405020304" pitchFamily="18" charset="0"/>
              </a:rPr>
              <a:t>通过Survery</a:t>
            </a:r>
            <a:r>
              <a:rPr lang="en-GB" sz="2400" b="1" dirty="0">
                <a:latin typeface="Times New Roman" panose="02020603050405020304" pitchFamily="18" charset="0"/>
                <a:cs typeface="Times New Roman" panose="02020603050405020304" pitchFamily="18" charset="0"/>
              </a:rPr>
              <a:t> &amp; </a:t>
            </a:r>
            <a:r>
              <a:rPr lang="en-GB" sz="2400" b="1" dirty="0" err="1">
                <a:latin typeface="Times New Roman" panose="02020603050405020304" pitchFamily="18" charset="0"/>
                <a:cs typeface="Times New Roman" panose="02020603050405020304" pitchFamily="18" charset="0"/>
              </a:rPr>
              <a:t>Task_Description的Excel表格查询</a:t>
            </a:r>
            <a:endParaRPr lang="en-US" sz="24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705624" y="1563630"/>
            <a:ext cx="7597718" cy="2952336"/>
          </a:xfrm>
          <a:prstGeom prst="rect">
            <a:avLst/>
          </a:prstGeom>
        </p:spPr>
      </p:pic>
      <p:sp>
        <p:nvSpPr>
          <p:cNvPr id="9" name="Rectangle 8"/>
          <p:cNvSpPr/>
          <p:nvPr/>
        </p:nvSpPr>
        <p:spPr>
          <a:xfrm>
            <a:off x="740907" y="2979595"/>
            <a:ext cx="5237117" cy="196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5760132" y="2572380"/>
            <a:ext cx="504056" cy="1962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2139950"/>
            <a:ext cx="7886700" cy="993775"/>
          </a:xfrm>
        </p:spPr>
        <p:txBody>
          <a:bodyPr>
            <a:normAutofit/>
          </a:bodyPr>
          <a:lstStyle/>
          <a:p>
            <a:r>
              <a:rPr lang="en-US" sz="3600" b="1" dirty="0">
                <a:latin typeface="Times New Roman" panose="02020603050405020304" pitchFamily="18" charset="0"/>
                <a:ea typeface="华文琥珀" panose="02010800040101010101" pitchFamily="2" charset="-122"/>
                <a:cs typeface="Times New Roman" panose="02020603050405020304" pitchFamily="18" charset="0"/>
              </a:rPr>
              <a:t>Any questions?</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3685"/>
            <a:ext cx="7886700" cy="994410"/>
          </a:xfrm>
        </p:spPr>
        <p:txBody>
          <a:bodyPr>
            <a:normAutofit/>
          </a:bodyPr>
          <a:lstStyle/>
          <a:p>
            <a:r>
              <a:rPr lang="en-US" sz="3600" b="1" dirty="0">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华文琥珀" panose="02010800040101010101" pitchFamily="2" charset="-122"/>
                <a:cs typeface="Times New Roman" panose="02020603050405020304" pitchFamily="18" charset="0"/>
                <a:sym typeface="+mn-lt"/>
              </a:rPr>
              <a:t>Requirements </a:t>
            </a:r>
          </a:p>
        </p:txBody>
      </p:sp>
      <p:sp>
        <p:nvSpPr>
          <p:cNvPr id="4" name="Rectangle 3"/>
          <p:cNvSpPr/>
          <p:nvPr/>
        </p:nvSpPr>
        <p:spPr>
          <a:xfrm>
            <a:off x="628650" y="1059582"/>
            <a:ext cx="8119814" cy="3507740"/>
          </a:xfrm>
          <a:prstGeom prst="rect">
            <a:avLst/>
          </a:prstGeom>
        </p:spPr>
        <p:txBody>
          <a:bodyPr wrap="square">
            <a:spAutoFit/>
          </a:bodyPr>
          <a:lstStyle/>
          <a:p>
            <a:pPr>
              <a:lnSpc>
                <a:spcPct val="150000"/>
              </a:lnSpc>
            </a:pPr>
            <a:r>
              <a:rPr lang="zh-CN" altLang="en-US" sz="2000" b="1" dirty="0">
                <a:latin typeface="FangSong" panose="02010609060101010101" pitchFamily="49" charset="-122"/>
                <a:ea typeface="FangSong" panose="02010609060101010101" pitchFamily="49" charset="-122"/>
              </a:rPr>
              <a:t>数据来源推荐：</a:t>
            </a:r>
            <a:endParaRPr lang="en-US" altLang="zh-CN" sz="2000" b="1" dirty="0">
              <a:latin typeface="FangSong" panose="02010609060101010101" pitchFamily="49" charset="-122"/>
              <a:ea typeface="FangSong" panose="02010609060101010101" pitchFamily="49" charset="-122"/>
            </a:endParaRPr>
          </a:p>
          <a:p>
            <a:pPr marL="342900" indent="-342900">
              <a:lnSpc>
                <a:spcPct val="150000"/>
              </a:lnSpc>
              <a:buFont typeface="Wingdings" panose="05000000000000000000" charset="0"/>
              <a:buChar char=""/>
            </a:pPr>
            <a:r>
              <a:rPr lang="en-US" altLang="zh-CN" sz="2000" b="1" dirty="0">
                <a:latin typeface="FangSong" panose="02010609060101010101" pitchFamily="49" charset="-122"/>
                <a:ea typeface="FangSong" panose="02010609060101010101" pitchFamily="49" charset="-122"/>
              </a:rPr>
              <a:t>期刊</a:t>
            </a:r>
            <a:r>
              <a:rPr lang="en-US" altLang="zh-CN" sz="2000" dirty="0">
                <a:latin typeface="Times New Roman Regular" panose="02020603050405020304" charset="0"/>
                <a:ea typeface="FangSong" panose="02010609060101010101" pitchFamily="49" charset="-122"/>
                <a:cs typeface="Times New Roman Regular" panose="02020603050405020304" charset="0"/>
              </a:rPr>
              <a:t>cognition</a:t>
            </a:r>
            <a:r>
              <a:rPr lang="en-US" altLang="zh-CN" sz="2000" b="1" dirty="0">
                <a:latin typeface="FangSong" panose="02010609060101010101" pitchFamily="49" charset="-122"/>
                <a:ea typeface="FangSong" panose="02010609060101010101" pitchFamily="49" charset="-122"/>
              </a:rPr>
              <a:t>或</a:t>
            </a:r>
            <a:r>
              <a:rPr lang="en-US" altLang="zh-CN" sz="2000" dirty="0">
                <a:latin typeface="Times New Roman Regular" panose="02020603050405020304" charset="0"/>
                <a:ea typeface="FangSong" panose="02010609060101010101" pitchFamily="49" charset="-122"/>
                <a:cs typeface="Times New Roman Regular" panose="02020603050405020304" charset="0"/>
              </a:rPr>
              <a:t>psychological science</a:t>
            </a:r>
            <a:r>
              <a:rPr lang="en-US" altLang="zh-CN" sz="2000" b="1" dirty="0">
                <a:latin typeface="FangSong" panose="02010609060101010101" pitchFamily="49" charset="-122"/>
                <a:ea typeface="FangSong" panose="02010609060101010101" pitchFamily="49" charset="-122"/>
              </a:rPr>
              <a:t>上提供原始数据的文章，对数据分析部分进行重复，不需要重复全部结果，重复部分结果即可；</a:t>
            </a:r>
          </a:p>
          <a:p>
            <a:pPr marL="1257300" lvl="2" indent="-342900">
              <a:lnSpc>
                <a:spcPct val="150000"/>
              </a:lnSpc>
              <a:buFont typeface="Wingdings" panose="05000000000000000000" charset="0"/>
              <a:buChar char=""/>
            </a:pPr>
            <a:r>
              <a:rPr lang="zh-CN" altLang="en-US" sz="1600" dirty="0">
                <a:latin typeface="Times New Roman Regular" panose="02020603050405020304" charset="0"/>
                <a:ea typeface="FangSong" panose="02010609060101010101" pitchFamily="49" charset="-122"/>
                <a:cs typeface="Times New Roman Regular" panose="02020603050405020304" charset="0"/>
              </a:rPr>
              <a:t>Cognition:https://www.sciencedirect.com/journal/cognition/issues</a:t>
            </a:r>
          </a:p>
          <a:p>
            <a:pPr marL="1257300" lvl="2" indent="-342900">
              <a:lnSpc>
                <a:spcPct val="150000"/>
              </a:lnSpc>
              <a:buFont typeface="Wingdings" panose="05000000000000000000" charset="0"/>
              <a:buChar char=""/>
            </a:pPr>
            <a:r>
              <a:rPr lang="zh-CN" altLang="en-US" sz="1600" dirty="0">
                <a:latin typeface="Times New Roman Regular" panose="02020603050405020304" charset="0"/>
                <a:ea typeface="FangSong" panose="02010609060101010101" pitchFamily="49" charset="-122"/>
                <a:cs typeface="Times New Roman Regular" panose="02020603050405020304" charset="0"/>
              </a:rPr>
              <a:t>Psychological science:https://journals.sagepub.com/home/pss</a:t>
            </a:r>
            <a:endParaRPr lang="zh-CN" altLang="en-US" sz="2000" b="1" dirty="0">
              <a:latin typeface="FangSong" panose="02010609060101010101" pitchFamily="49" charset="-122"/>
              <a:ea typeface="FangSong" panose="02010609060101010101" pitchFamily="49" charset="-122"/>
              <a:cs typeface="Times New Roman Regular" panose="02020603050405020304" charset="0"/>
            </a:endParaRPr>
          </a:p>
          <a:p>
            <a:pPr marL="800100" lvl="1" indent="-342900">
              <a:lnSpc>
                <a:spcPct val="150000"/>
              </a:lnSpc>
              <a:buFont typeface="Wingdings" panose="05000000000000000000" charset="0"/>
              <a:buChar char=""/>
            </a:pPr>
            <a:r>
              <a:rPr lang="en-US" altLang="zh-CN" sz="2000" dirty="0">
                <a:latin typeface="Times New Roman Regular" panose="02020603050405020304" charset="0"/>
                <a:ea typeface="FangSong" panose="02010609060101010101" pitchFamily="49" charset="-122"/>
                <a:cs typeface="Times New Roman Regular" panose="02020603050405020304" charset="0"/>
              </a:rPr>
              <a:t>Estimating the reproducibility of psychological science</a:t>
            </a:r>
            <a:r>
              <a:rPr lang="en-US" altLang="zh-CN" sz="2000" b="1" dirty="0">
                <a:latin typeface="FangSong" panose="02010609060101010101" pitchFamily="49" charset="-122"/>
                <a:ea typeface="FangSong" panose="02010609060101010101" pitchFamily="49" charset="-122"/>
              </a:rPr>
              <a:t>提供的数据进行重复。</a:t>
            </a:r>
          </a:p>
          <a:p>
            <a:pPr marL="1257300" lvl="2" indent="-342900">
              <a:lnSpc>
                <a:spcPct val="150000"/>
              </a:lnSpc>
              <a:buFont typeface="Wingdings" panose="05000000000000000000" charset="0"/>
              <a:buChar char=""/>
            </a:pPr>
            <a:r>
              <a:rPr lang="en-US" altLang="zh-CN" sz="1600" dirty="0">
                <a:latin typeface="Times New Roman Regular" panose="02020603050405020304" charset="0"/>
                <a:ea typeface="FangSong" panose="02010609060101010101" pitchFamily="49" charset="-122"/>
                <a:cs typeface="Times New Roman Regular" panose="02020603050405020304" charset="0"/>
              </a:rPr>
              <a:t>Open science collaboration(2015) OSF: https://osf.io/ezcuj/</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3685"/>
            <a:ext cx="7886700" cy="994410"/>
          </a:xfrm>
        </p:spPr>
        <p:txBody>
          <a:bodyPr>
            <a:normAutofit/>
          </a:bodyPr>
          <a:lstStyle/>
          <a:p>
            <a:r>
              <a:rPr lang="en-US" sz="3600" b="1"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华文琥珀" panose="02010800040101010101" pitchFamily="2" charset="-122"/>
                <a:cs typeface="Times New Roman" panose="02020603050405020304" pitchFamily="18" charset="0"/>
                <a:sym typeface="+mn-lt"/>
              </a:rPr>
              <a:t>Requirements </a:t>
            </a:r>
          </a:p>
        </p:txBody>
      </p:sp>
      <p:sp>
        <p:nvSpPr>
          <p:cNvPr id="4" name="Rectangle 3"/>
          <p:cNvSpPr/>
          <p:nvPr/>
        </p:nvSpPr>
        <p:spPr>
          <a:xfrm>
            <a:off x="628650" y="1059582"/>
            <a:ext cx="8119814" cy="2861310"/>
          </a:xfrm>
          <a:prstGeom prst="rect">
            <a:avLst/>
          </a:prstGeom>
        </p:spPr>
        <p:txBody>
          <a:bodyPr wrap="square">
            <a:spAutoFit/>
          </a:bodyPr>
          <a:lstStyle/>
          <a:p>
            <a:pPr>
              <a:lnSpc>
                <a:spcPct val="150000"/>
              </a:lnSpc>
            </a:pPr>
            <a:r>
              <a:rPr lang="zh-CN" altLang="en-US" sz="2000" b="1" dirty="0">
                <a:latin typeface="FangSong" panose="02010609060101010101" pitchFamily="49" charset="-122"/>
                <a:ea typeface="FangSong" panose="02010609060101010101" pitchFamily="49" charset="-122"/>
              </a:rPr>
              <a:t>作业内容：</a:t>
            </a:r>
            <a:endParaRPr lang="en-US" altLang="zh-CN" sz="2000" b="1" dirty="0">
              <a:latin typeface="FangSong" panose="02010609060101010101" pitchFamily="49" charset="-122"/>
              <a:ea typeface="FangSong" panose="02010609060101010101" pitchFamily="49" charset="-122"/>
            </a:endParaRPr>
          </a:p>
          <a:p>
            <a:pPr>
              <a:lnSpc>
                <a:spcPct val="150000"/>
              </a:lnSpc>
            </a:pPr>
            <a:r>
              <a:rPr lang="en-US" altLang="zh-CN" sz="2000" b="1" dirty="0">
                <a:latin typeface="FangSong" panose="02010609060101010101" pitchFamily="49" charset="-122"/>
                <a:ea typeface="FangSong" panose="02010609060101010101" pitchFamily="49" charset="-122"/>
              </a:rPr>
              <a:t>1.</a:t>
            </a:r>
            <a:r>
              <a:rPr lang="zh-CN" altLang="en-US" sz="2000" b="1" dirty="0">
                <a:latin typeface="FangSong" panose="02010609060101010101" pitchFamily="49" charset="-122"/>
                <a:ea typeface="FangSong" panose="02010609060101010101" pitchFamily="49" charset="-122"/>
              </a:rPr>
              <a:t>每个小组可任意选择</a:t>
            </a:r>
            <a:r>
              <a:rPr lang="en-US" altLang="zh-CN" sz="2000" b="1" dirty="0">
                <a:latin typeface="FangSong" panose="02010609060101010101" pitchFamily="49" charset="-122"/>
                <a:ea typeface="FangSong" panose="02010609060101010101" pitchFamily="49" charset="-122"/>
              </a:rPr>
              <a:t>Eisenberg(2019)</a:t>
            </a:r>
            <a:r>
              <a:rPr lang="zh-CN" altLang="en-US" sz="2000" b="1" dirty="0">
                <a:latin typeface="FangSong" panose="02010609060101010101" pitchFamily="49" charset="-122"/>
                <a:ea typeface="FangSong" panose="02010609060101010101" pitchFamily="49" charset="-122"/>
              </a:rPr>
              <a:t>文章数据集中的多组数据使用一些期刊上提供的原始数据（如，</a:t>
            </a:r>
            <a:r>
              <a:rPr lang="en-US" altLang="zh-CN" sz="2000" b="1" dirty="0">
                <a:latin typeface="FangSong" panose="02010609060101010101" pitchFamily="49" charset="-122"/>
                <a:ea typeface="FangSong" panose="02010609060101010101" pitchFamily="49" charset="-122"/>
              </a:rPr>
              <a:t>Cognition, Psychological science</a:t>
            </a:r>
            <a:r>
              <a:rPr lang="zh-CN" altLang="en-US" sz="2000" b="1" dirty="0">
                <a:latin typeface="FangSong" panose="02010609060101010101" pitchFamily="49" charset="-122"/>
                <a:ea typeface="FangSong" panose="02010609060101010101" pitchFamily="49" charset="-122"/>
              </a:rPr>
              <a:t>），查阅资料，提出感兴趣的问题进行探究。</a:t>
            </a:r>
            <a:endParaRPr lang="en-US" altLang="zh-CN" sz="2000" b="1" dirty="0">
              <a:latin typeface="FangSong" panose="02010609060101010101" pitchFamily="49" charset="-122"/>
              <a:ea typeface="FangSong" panose="02010609060101010101" pitchFamily="49" charset="-122"/>
            </a:endParaRPr>
          </a:p>
          <a:p>
            <a:pPr>
              <a:lnSpc>
                <a:spcPct val="150000"/>
              </a:lnSpc>
            </a:pPr>
            <a:r>
              <a:rPr lang="en-US" altLang="zh-CN" sz="2000" b="1" dirty="0">
                <a:latin typeface="FangSong" panose="02010609060101010101" pitchFamily="49" charset="-122"/>
                <a:ea typeface="FangSong" panose="02010609060101010101" pitchFamily="49" charset="-122"/>
              </a:rPr>
              <a:t>2.</a:t>
            </a:r>
            <a:r>
              <a:rPr lang="zh-CN" altLang="en-US" sz="2000" b="1" dirty="0">
                <a:latin typeface="FangSong" panose="02010609060101010101" pitchFamily="49" charset="-122"/>
                <a:ea typeface="FangSong" panose="02010609060101010101" pitchFamily="49" charset="-122"/>
              </a:rPr>
              <a:t>需</a:t>
            </a:r>
            <a:r>
              <a:rPr lang="zh-CN" altLang="en-US" sz="2000" b="1" u="sng" dirty="0">
                <a:latin typeface="FangSong" panose="02010609060101010101" pitchFamily="49" charset="-122"/>
                <a:ea typeface="FangSong" panose="02010609060101010101" pitchFamily="49" charset="-122"/>
              </a:rPr>
              <a:t>在和鲸平台</a:t>
            </a:r>
            <a:r>
              <a:rPr lang="zh-CN" altLang="en-US" sz="2000" b="1" dirty="0">
                <a:latin typeface="FangSong" panose="02010609060101010101" pitchFamily="49" charset="-122"/>
                <a:ea typeface="FangSong" panose="02010609060101010101" pitchFamily="49" charset="-122"/>
              </a:rPr>
              <a:t>提交从数据预处理到结果展示的代码，并将结果整理成文字报告，并用</a:t>
            </a:r>
            <a:r>
              <a:rPr lang="en-US" altLang="zh-CN" sz="2000" b="1" dirty="0">
                <a:latin typeface="FangSong" panose="02010609060101010101" pitchFamily="49" charset="-122"/>
                <a:ea typeface="FangSong" panose="02010609060101010101" pitchFamily="49" charset="-122"/>
              </a:rPr>
              <a:t>ppt</a:t>
            </a:r>
            <a:r>
              <a:rPr lang="zh-CN" altLang="en-US" sz="2000" b="1" dirty="0">
                <a:latin typeface="FangSong" panose="02010609060101010101" pitchFamily="49" charset="-122"/>
                <a:ea typeface="FangSong" panose="02010609060101010101" pitchFamily="49" charset="-122"/>
              </a:rPr>
              <a:t>在课堂上进行展示。</a:t>
            </a:r>
            <a:endParaRPr lang="en-US" altLang="zh-CN" sz="2000" b="1" dirty="0">
              <a:latin typeface="FangSong" panose="02010609060101010101" pitchFamily="49" charset="-122"/>
              <a:ea typeface="FangSong" panose="02010609060101010101" pitchFamily="49" charset="-122"/>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3685"/>
            <a:ext cx="7886700" cy="994410"/>
          </a:xfrm>
        </p:spPr>
        <p:txBody>
          <a:bodyPr>
            <a:normAutofit/>
          </a:bodyPr>
          <a:lstStyle/>
          <a:p>
            <a:r>
              <a:rPr lang="en-US" altLang="zh-CN" sz="3600" b="1"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华文琥珀" panose="02010800040101010101" pitchFamily="2" charset="-122"/>
                <a:cs typeface="Times New Roman" panose="02020603050405020304" pitchFamily="18" charset="0"/>
                <a:sym typeface="+mn-lt"/>
              </a:rPr>
              <a:t>About the</a:t>
            </a:r>
            <a:r>
              <a:rPr lang="zh-CN" altLang="en-US" sz="3600" b="1"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华文琥珀" panose="02010800040101010101" pitchFamily="2" charset="-122"/>
                <a:cs typeface="Times New Roman" panose="02020603050405020304" pitchFamily="18" charset="0"/>
                <a:sym typeface="+mn-lt"/>
              </a:rPr>
              <a:t> </a:t>
            </a:r>
            <a:r>
              <a:rPr lang="en-US" altLang="zh-CN" sz="3600" b="1"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华文琥珀" panose="02010800040101010101" pitchFamily="2" charset="-122"/>
                <a:cs typeface="Times New Roman" panose="02020603050405020304" pitchFamily="18" charset="0"/>
                <a:sym typeface="+mn-lt"/>
              </a:rPr>
              <a:t>final project</a:t>
            </a:r>
          </a:p>
        </p:txBody>
      </p:sp>
      <p:sp>
        <p:nvSpPr>
          <p:cNvPr id="9" name="Rectangle 8"/>
          <p:cNvSpPr/>
          <p:nvPr/>
        </p:nvSpPr>
        <p:spPr>
          <a:xfrm>
            <a:off x="631967" y="1265171"/>
            <a:ext cx="7543750" cy="2399665"/>
          </a:xfrm>
          <a:prstGeom prst="rect">
            <a:avLst/>
          </a:prstGeom>
        </p:spPr>
        <p:txBody>
          <a:bodyPr wrap="square">
            <a:spAutoFit/>
          </a:bodyPr>
          <a:lstStyle/>
          <a:p>
            <a:pPr>
              <a:lnSpc>
                <a:spcPct val="150000"/>
              </a:lnSpc>
            </a:pPr>
            <a:r>
              <a:rPr lang="zh-CN" altLang="en-US" sz="2000" b="1" dirty="0">
                <a:latin typeface="FangSong" panose="02010609060101010101" pitchFamily="49" charset="-122"/>
                <a:ea typeface="FangSong" panose="02010609060101010101" pitchFamily="49" charset="-122"/>
              </a:rPr>
              <a:t>小组形式：自由组队，每组</a:t>
            </a:r>
            <a:r>
              <a:rPr lang="en-US" altLang="zh-CN" sz="2000" b="1" dirty="0">
                <a:latin typeface="FangSong" panose="02010609060101010101" pitchFamily="49" charset="-122"/>
                <a:ea typeface="FangSong" panose="02010609060101010101" pitchFamily="49" charset="-122"/>
              </a:rPr>
              <a:t>5-6</a:t>
            </a:r>
            <a:r>
              <a:rPr lang="zh-CN" altLang="en-US" sz="2000" b="1" dirty="0">
                <a:latin typeface="FangSong" panose="02010609060101010101" pitchFamily="49" charset="-122"/>
                <a:ea typeface="FangSong" panose="02010609060101010101" pitchFamily="49" charset="-122"/>
              </a:rPr>
              <a:t>人，每组选出一名组长，小组成员名单</a:t>
            </a:r>
            <a:r>
              <a:rPr lang="en-US" altLang="zh-CN" sz="2000" b="1" dirty="0">
                <a:latin typeface="FangSong" panose="02010609060101010101" pitchFamily="49" charset="-122"/>
                <a:ea typeface="FangSong" panose="02010609060101010101" pitchFamily="49" charset="-122"/>
              </a:rPr>
              <a:t>12.9</a:t>
            </a:r>
            <a:r>
              <a:rPr lang="zh-CN" altLang="en-US" sz="2000" b="1" dirty="0">
                <a:latin typeface="FangSong" panose="02010609060101010101" pitchFamily="49" charset="-122"/>
                <a:ea typeface="FangSong" panose="02010609060101010101" pitchFamily="49" charset="-122"/>
              </a:rPr>
              <a:t>日前交给课代表</a:t>
            </a:r>
            <a:endParaRPr lang="en-US" altLang="zh-CN" sz="2000" b="1" dirty="0">
              <a:latin typeface="FangSong" panose="02010609060101010101" pitchFamily="49" charset="-122"/>
              <a:ea typeface="FangSong" panose="02010609060101010101" pitchFamily="49" charset="-122"/>
            </a:endParaRPr>
          </a:p>
          <a:p>
            <a:pPr>
              <a:lnSpc>
                <a:spcPct val="150000"/>
              </a:lnSpc>
            </a:pPr>
            <a:r>
              <a:rPr lang="zh-CN" altLang="en-US" sz="2000" b="1" dirty="0">
                <a:latin typeface="FangSong" panose="02010609060101010101" pitchFamily="49" charset="-122"/>
                <a:ea typeface="FangSong" panose="02010609060101010101" pitchFamily="49" charset="-122"/>
              </a:rPr>
              <a:t>展示时间：</a:t>
            </a:r>
            <a:r>
              <a:rPr lang="en-US" altLang="zh-CN" sz="2000" b="1" dirty="0">
                <a:solidFill>
                  <a:srgbClr val="FF0000"/>
                </a:solidFill>
                <a:latin typeface="FangSong" panose="02010609060101010101" pitchFamily="49" charset="-122"/>
                <a:ea typeface="FangSong" panose="02010609060101010101" pitchFamily="49" charset="-122"/>
              </a:rPr>
              <a:t>2022.12.26</a:t>
            </a:r>
            <a:r>
              <a:rPr lang="zh-CN" altLang="en-US" sz="2000" b="1" dirty="0">
                <a:latin typeface="FangSong" panose="02010609060101010101" pitchFamily="49" charset="-122"/>
                <a:ea typeface="FangSong" panose="02010609060101010101" pitchFamily="49" charset="-122"/>
              </a:rPr>
              <a:t>，每小组</a:t>
            </a:r>
            <a:r>
              <a:rPr lang="zh-CN" altLang="en-US" sz="2000" b="1" dirty="0">
                <a:solidFill>
                  <a:srgbClr val="FF0000"/>
                </a:solidFill>
                <a:latin typeface="FangSong" panose="02010609060101010101" pitchFamily="49" charset="-122"/>
                <a:ea typeface="FangSong" panose="02010609060101010101" pitchFamily="49" charset="-122"/>
              </a:rPr>
              <a:t>约</a:t>
            </a:r>
            <a:r>
              <a:rPr lang="en-US" altLang="zh-CN" sz="2000" b="1" dirty="0">
                <a:solidFill>
                  <a:srgbClr val="FF0000"/>
                </a:solidFill>
                <a:latin typeface="FangSong" panose="02010609060101010101" pitchFamily="49" charset="-122"/>
                <a:ea typeface="FangSong" panose="02010609060101010101" pitchFamily="49" charset="-122"/>
              </a:rPr>
              <a:t>12</a:t>
            </a:r>
            <a:r>
              <a:rPr lang="zh-CN" altLang="en-US" sz="2000" b="1" dirty="0">
                <a:solidFill>
                  <a:srgbClr val="FF0000"/>
                </a:solidFill>
                <a:latin typeface="FangSong" panose="02010609060101010101" pitchFamily="49" charset="-122"/>
                <a:ea typeface="FangSong" panose="02010609060101010101" pitchFamily="49" charset="-122"/>
              </a:rPr>
              <a:t>分钟</a:t>
            </a:r>
            <a:r>
              <a:rPr lang="en-US" altLang="zh-CN" sz="2000" b="1" dirty="0">
                <a:solidFill>
                  <a:srgbClr val="FF0000"/>
                </a:solidFill>
                <a:latin typeface="FangSong" panose="02010609060101010101" pitchFamily="49" charset="-122"/>
                <a:ea typeface="FangSong" panose="02010609060101010101" pitchFamily="49" charset="-122"/>
              </a:rPr>
              <a:t>+3</a:t>
            </a:r>
            <a:r>
              <a:rPr lang="zh-CN" altLang="en-US" sz="2000" b="1" dirty="0">
                <a:solidFill>
                  <a:srgbClr val="FF0000"/>
                </a:solidFill>
                <a:latin typeface="FangSong" panose="02010609060101010101" pitchFamily="49" charset="-122"/>
                <a:ea typeface="FangSong" panose="02010609060101010101" pitchFamily="49" charset="-122"/>
              </a:rPr>
              <a:t>分钟提问</a:t>
            </a:r>
            <a:endParaRPr lang="en-US" altLang="zh-CN" sz="2000" b="1" dirty="0">
              <a:highlight>
                <a:srgbClr val="FFFF00"/>
              </a:highlight>
              <a:latin typeface="FangSong" panose="02010609060101010101" pitchFamily="49" charset="-122"/>
              <a:ea typeface="FangSong" panose="02010609060101010101" pitchFamily="49" charset="-122"/>
            </a:endParaRPr>
          </a:p>
          <a:p>
            <a:pPr>
              <a:lnSpc>
                <a:spcPct val="150000"/>
              </a:lnSpc>
            </a:pPr>
            <a:r>
              <a:rPr lang="zh-CN" altLang="en-US" sz="2000" b="1" dirty="0">
                <a:latin typeface="FangSong" panose="02010609060101010101" pitchFamily="49" charset="-122"/>
                <a:ea typeface="FangSong" panose="02010609060101010101" pitchFamily="49" charset="-122"/>
              </a:rPr>
              <a:t>提交形式：代码</a:t>
            </a:r>
            <a:r>
              <a:rPr lang="en-US" altLang="zh-CN" sz="2000" b="1" dirty="0">
                <a:latin typeface="FangSong" panose="02010609060101010101" pitchFamily="49" charset="-122"/>
                <a:ea typeface="FangSong" panose="02010609060101010101" pitchFamily="49" charset="-122"/>
              </a:rPr>
              <a:t>(</a:t>
            </a:r>
            <a:r>
              <a:rPr lang="zh-CN" altLang="en-US" sz="2000" b="1" dirty="0">
                <a:solidFill>
                  <a:srgbClr val="FF0000"/>
                </a:solidFill>
                <a:latin typeface="FangSong" panose="02010609060101010101" pitchFamily="49" charset="-122"/>
                <a:ea typeface="FangSong" panose="02010609060101010101" pitchFamily="49" charset="-122"/>
              </a:rPr>
              <a:t>需在和鲸上可运行</a:t>
            </a:r>
            <a:r>
              <a:rPr lang="en-US" altLang="zh-CN" sz="2000" b="1" dirty="0">
                <a:latin typeface="FangSong" panose="02010609060101010101" pitchFamily="49" charset="-122"/>
                <a:ea typeface="FangSong" panose="02010609060101010101" pitchFamily="49" charset="-122"/>
              </a:rPr>
              <a:t>)</a:t>
            </a:r>
            <a:r>
              <a:rPr lang="zh-CN" altLang="en-US" sz="2000" b="1" dirty="0">
                <a:latin typeface="FangSong" panose="02010609060101010101" pitchFamily="49" charset="-122"/>
                <a:ea typeface="FangSong" panose="02010609060101010101" pitchFamily="49" charset="-122"/>
              </a:rPr>
              <a:t>、</a:t>
            </a:r>
            <a:r>
              <a:rPr lang="en-US" altLang="zh-CN" sz="2000" b="1" dirty="0">
                <a:latin typeface="FangSong" panose="02010609060101010101" pitchFamily="49" charset="-122"/>
                <a:ea typeface="FangSong" panose="02010609060101010101" pitchFamily="49" charset="-122"/>
              </a:rPr>
              <a:t>PPT(</a:t>
            </a:r>
            <a:r>
              <a:rPr lang="zh-CN" altLang="en-US" sz="2000" b="1" dirty="0">
                <a:latin typeface="FangSong" panose="02010609060101010101" pitchFamily="49" charset="-122"/>
                <a:ea typeface="FangSong" panose="02010609060101010101" pitchFamily="49" charset="-122"/>
              </a:rPr>
              <a:t>若在和鲸上展示，则不需另外上传，若其他格式需上传</a:t>
            </a:r>
            <a:r>
              <a:rPr lang="en-US" altLang="zh-CN" sz="2000" b="1" dirty="0">
                <a:latin typeface="FangSong" panose="02010609060101010101" pitchFamily="49" charset="-122"/>
                <a:ea typeface="FangSong" panose="02010609060101010101" pitchFamily="49" charset="-122"/>
              </a:rPr>
              <a:t>)</a:t>
            </a:r>
            <a:r>
              <a:rPr lang="zh-CN" altLang="en-US" sz="2000" b="1" dirty="0">
                <a:latin typeface="FangSong" panose="02010609060101010101" pitchFamily="49" charset="-122"/>
                <a:ea typeface="FangSong" panose="02010609060101010101" pitchFamily="49" charset="-122"/>
              </a:rPr>
              <a:t>、报告</a:t>
            </a:r>
            <a:r>
              <a:rPr lang="en-US" altLang="zh-CN" sz="2000" b="1" dirty="0">
                <a:latin typeface="FangSong" panose="02010609060101010101" pitchFamily="49" charset="-122"/>
                <a:ea typeface="FangSong" panose="02010609060101010101" pitchFamily="49" charset="-122"/>
              </a:rPr>
              <a:t>(</a:t>
            </a:r>
            <a:r>
              <a:rPr lang="zh-CN" altLang="en-US" sz="2000" b="1" dirty="0">
                <a:latin typeface="FangSong" panose="02010609060101010101" pitchFamily="49" charset="-122"/>
                <a:ea typeface="FangSong" panose="02010609060101010101" pitchFamily="49" charset="-122"/>
              </a:rPr>
              <a:t>上传</a:t>
            </a:r>
            <a:r>
              <a:rPr lang="en-US" altLang="zh-CN" sz="2000" b="1" dirty="0">
                <a:latin typeface="FangSong" panose="02010609060101010101" pitchFamily="49" charset="-122"/>
                <a:ea typeface="FangSong" panose="02010609060101010101" pitchFamily="49" charset="-122"/>
              </a:rPr>
              <a:t>)</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4"/>
          <p:cNvSpPr txBox="1"/>
          <p:nvPr/>
        </p:nvSpPr>
        <p:spPr>
          <a:xfrm>
            <a:off x="593352" y="792162"/>
            <a:ext cx="10515600" cy="4351338"/>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zh-CN" altLang="en-US" b="1" dirty="0">
                <a:latin typeface="FangSong" panose="02010609060101010101" pitchFamily="49" charset="-122"/>
                <a:ea typeface="FangSong" panose="02010609060101010101" pitchFamily="49" charset="-122"/>
              </a:rPr>
              <a:t>代码内容：</a:t>
            </a:r>
            <a:endParaRPr lang="en-US" altLang="zh-CN" b="1" dirty="0">
              <a:latin typeface="FangSong" panose="02010609060101010101" pitchFamily="49" charset="-122"/>
              <a:ea typeface="FangSong" panose="02010609060101010101" pitchFamily="49" charset="-122"/>
            </a:endParaRPr>
          </a:p>
          <a:p>
            <a:pPr marL="457200" indent="-457200">
              <a:lnSpc>
                <a:spcPct val="150000"/>
              </a:lnSpc>
              <a:buFont typeface="+mj-lt"/>
              <a:buAutoNum type="arabicPeriod"/>
            </a:pPr>
            <a:r>
              <a:rPr lang="zh-CN" altLang="en-US" b="1" dirty="0">
                <a:latin typeface="FangSong" panose="02010609060101010101" pitchFamily="49" charset="-122"/>
                <a:ea typeface="FangSong" panose="02010609060101010101" pitchFamily="49" charset="-122"/>
              </a:rPr>
              <a:t>数据预处理流程</a:t>
            </a:r>
            <a:endParaRPr lang="en-US" altLang="zh-CN" b="1" dirty="0">
              <a:latin typeface="FangSong" panose="02010609060101010101" pitchFamily="49" charset="-122"/>
              <a:ea typeface="FangSong" panose="02010609060101010101" pitchFamily="49" charset="-122"/>
            </a:endParaRPr>
          </a:p>
          <a:p>
            <a:pPr marL="457200" indent="-457200">
              <a:lnSpc>
                <a:spcPct val="150000"/>
              </a:lnSpc>
              <a:buFont typeface="+mj-lt"/>
              <a:buAutoNum type="arabicPeriod"/>
            </a:pPr>
            <a:r>
              <a:rPr lang="zh-CN" altLang="en-US" b="1" dirty="0">
                <a:latin typeface="FangSong" panose="02010609060101010101" pitchFamily="49" charset="-122"/>
                <a:ea typeface="FangSong" panose="02010609060101010101" pitchFamily="49" charset="-122"/>
              </a:rPr>
              <a:t>完整的数据分析流程</a:t>
            </a:r>
            <a:endParaRPr lang="en-US" altLang="zh-CN" b="1" dirty="0">
              <a:latin typeface="FangSong" panose="02010609060101010101" pitchFamily="49" charset="-122"/>
              <a:ea typeface="FangSong" panose="02010609060101010101" pitchFamily="49" charset="-122"/>
            </a:endParaRPr>
          </a:p>
          <a:p>
            <a:pPr marL="685800" lvl="1" indent="-342900">
              <a:lnSpc>
                <a:spcPct val="150000"/>
              </a:lnSpc>
              <a:buFont typeface="+mj-lt"/>
              <a:buAutoNum type="arabicParenR"/>
            </a:pPr>
            <a:r>
              <a:rPr lang="zh-CN" altLang="en-US" b="1" dirty="0">
                <a:latin typeface="FangSong" panose="02010609060101010101" pitchFamily="49" charset="-122"/>
                <a:ea typeface="FangSong" panose="02010609060101010101" pitchFamily="49" charset="-122"/>
              </a:rPr>
              <a:t>描述性统计结果 </a:t>
            </a:r>
            <a:r>
              <a:rPr lang="en-US" altLang="zh-CN" b="1" dirty="0">
                <a:latin typeface="FangSong" panose="02010609060101010101" pitchFamily="49" charset="-122"/>
                <a:ea typeface="FangSong" panose="02010609060101010101" pitchFamily="49" charset="-122"/>
              </a:rPr>
              <a:t>+ </a:t>
            </a:r>
            <a:r>
              <a:rPr lang="zh-CN" altLang="en-US" b="1" dirty="0">
                <a:latin typeface="FangSong" panose="02010609060101010101" pitchFamily="49" charset="-122"/>
                <a:ea typeface="FangSong" panose="02010609060101010101" pitchFamily="49" charset="-122"/>
              </a:rPr>
              <a:t>可视化 </a:t>
            </a:r>
            <a:endParaRPr lang="en-US" altLang="zh-CN" b="1" dirty="0">
              <a:latin typeface="FangSong" panose="02010609060101010101" pitchFamily="49" charset="-122"/>
              <a:ea typeface="FangSong" panose="02010609060101010101" pitchFamily="49" charset="-122"/>
            </a:endParaRPr>
          </a:p>
          <a:p>
            <a:pPr marL="685800" lvl="1" indent="-342900">
              <a:lnSpc>
                <a:spcPct val="150000"/>
              </a:lnSpc>
              <a:buFont typeface="+mj-lt"/>
              <a:buAutoNum type="arabicParenR"/>
            </a:pPr>
            <a:r>
              <a:rPr lang="zh-CN" altLang="en-US" b="1" dirty="0">
                <a:latin typeface="FangSong" panose="02010609060101010101" pitchFamily="49" charset="-122"/>
                <a:ea typeface="FangSong" panose="02010609060101010101" pitchFamily="49" charset="-122"/>
              </a:rPr>
              <a:t>模型选取 </a:t>
            </a:r>
            <a:r>
              <a:rPr lang="en-US" altLang="zh-CN" b="1" dirty="0">
                <a:latin typeface="FangSong" panose="02010609060101010101" pitchFamily="49" charset="-122"/>
                <a:ea typeface="FangSong" panose="02010609060101010101" pitchFamily="49" charset="-122"/>
              </a:rPr>
              <a:t>+ </a:t>
            </a:r>
            <a:r>
              <a:rPr lang="zh-CN" altLang="en-US" b="1" dirty="0">
                <a:latin typeface="FangSong" panose="02010609060101010101" pitchFamily="49" charset="-122"/>
                <a:ea typeface="FangSong" panose="02010609060101010101" pitchFamily="49" charset="-122"/>
              </a:rPr>
              <a:t>预设检验 </a:t>
            </a:r>
            <a:r>
              <a:rPr lang="en-US" altLang="zh-CN" b="1" dirty="0">
                <a:latin typeface="FangSong" panose="02010609060101010101" pitchFamily="49" charset="-122"/>
                <a:ea typeface="FangSong" panose="02010609060101010101" pitchFamily="49" charset="-122"/>
              </a:rPr>
              <a:t>(</a:t>
            </a:r>
            <a:r>
              <a:rPr lang="zh-CN" altLang="en-US" b="1" dirty="0">
                <a:latin typeface="FangSong" panose="02010609060101010101" pitchFamily="49" charset="-122"/>
                <a:ea typeface="FangSong" panose="02010609060101010101" pitchFamily="49" charset="-122"/>
              </a:rPr>
              <a:t>选择推断统计的方法</a:t>
            </a:r>
            <a:r>
              <a:rPr lang="en-US" altLang="zh-CN" b="1" dirty="0">
                <a:latin typeface="FangSong" panose="02010609060101010101" pitchFamily="49" charset="-122"/>
                <a:ea typeface="FangSong" panose="02010609060101010101" pitchFamily="49" charset="-122"/>
              </a:rPr>
              <a:t>)</a:t>
            </a:r>
          </a:p>
          <a:p>
            <a:pPr marL="685800" lvl="1" indent="-342900">
              <a:lnSpc>
                <a:spcPct val="150000"/>
              </a:lnSpc>
              <a:buFont typeface="+mj-lt"/>
              <a:buAutoNum type="arabicParenR"/>
            </a:pPr>
            <a:r>
              <a:rPr lang="zh-CN" altLang="en-US" b="1" dirty="0">
                <a:latin typeface="FangSong" panose="02010609060101010101" pitchFamily="49" charset="-122"/>
                <a:ea typeface="FangSong" panose="02010609060101010101" pitchFamily="49" charset="-122"/>
              </a:rPr>
              <a:t>推断性统计结果 </a:t>
            </a:r>
            <a:r>
              <a:rPr lang="en-US" altLang="zh-CN" b="1" dirty="0">
                <a:latin typeface="FangSong" panose="02010609060101010101" pitchFamily="49" charset="-122"/>
                <a:ea typeface="FangSong" panose="02010609060101010101" pitchFamily="49" charset="-122"/>
              </a:rPr>
              <a:t>+ </a:t>
            </a:r>
            <a:r>
              <a:rPr lang="zh-CN" altLang="en-US" b="1" dirty="0">
                <a:latin typeface="FangSong" panose="02010609060101010101" pitchFamily="49" charset="-122"/>
                <a:ea typeface="FangSong" panose="02010609060101010101" pitchFamily="49" charset="-122"/>
              </a:rPr>
              <a:t>可视化 （检验方法）</a:t>
            </a:r>
            <a:endParaRPr lang="en-US" altLang="zh-CN" b="1" dirty="0">
              <a:latin typeface="FangSong" panose="02010609060101010101" pitchFamily="49" charset="-122"/>
              <a:ea typeface="FangSong" panose="02010609060101010101" pitchFamily="49" charset="-122"/>
            </a:endParaRPr>
          </a:p>
          <a:p>
            <a:pPr marL="342900" lvl="1" indent="0">
              <a:lnSpc>
                <a:spcPct val="150000"/>
              </a:lnSpc>
              <a:buNone/>
            </a:pPr>
            <a:r>
              <a:rPr lang="zh-CN" altLang="en-US" b="1" dirty="0">
                <a:solidFill>
                  <a:srgbClr val="FF0000"/>
                </a:solidFill>
                <a:latin typeface="FangSong" panose="02010609060101010101" pitchFamily="49" charset="-122"/>
                <a:ea typeface="FangSong" panose="02010609060101010101" pitchFamily="49" charset="-122"/>
              </a:rPr>
              <a:t>注意：数据分析流程需要按照本课程介绍的</a:t>
            </a:r>
            <a:r>
              <a:rPr lang="en-US" altLang="zh-CN" b="1" dirty="0">
                <a:solidFill>
                  <a:srgbClr val="FF0000"/>
                </a:solidFill>
                <a:latin typeface="FangSong" panose="02010609060101010101" pitchFamily="49" charset="-122"/>
                <a:ea typeface="FangSong" panose="02010609060101010101" pitchFamily="49" charset="-122"/>
              </a:rPr>
              <a:t>Workflow</a:t>
            </a:r>
            <a:r>
              <a:rPr lang="zh-CN" altLang="en-US" b="1" dirty="0">
                <a:solidFill>
                  <a:srgbClr val="FF0000"/>
                </a:solidFill>
                <a:latin typeface="FangSong" panose="02010609060101010101" pitchFamily="49" charset="-122"/>
                <a:ea typeface="FangSong" panose="02010609060101010101" pitchFamily="49" charset="-122"/>
              </a:rPr>
              <a:t>（见下页）</a:t>
            </a:r>
            <a:endParaRPr lang="en-US" altLang="zh-CN" b="1" dirty="0">
              <a:solidFill>
                <a:srgbClr val="FF0000"/>
              </a:solidFill>
              <a:latin typeface="FangSong" panose="02010609060101010101" pitchFamily="49" charset="-122"/>
              <a:ea typeface="FangSong" panose="02010609060101010101" pitchFamily="49" charset="-122"/>
            </a:endParaRPr>
          </a:p>
        </p:txBody>
      </p:sp>
      <p:sp>
        <p:nvSpPr>
          <p:cNvPr id="4" name="Title 1"/>
          <p:cNvSpPr txBox="1"/>
          <p:nvPr/>
        </p:nvSpPr>
        <p:spPr>
          <a:xfrm>
            <a:off x="628650" y="273844"/>
            <a:ext cx="7886700" cy="994172"/>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00" b="1">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华文琥珀" panose="02010800040101010101" pitchFamily="2" charset="-122"/>
                <a:cs typeface="Times New Roman" panose="02020603050405020304" pitchFamily="18" charset="0"/>
                <a:sym typeface="+mn-lt"/>
              </a:rPr>
              <a:t>Requirements </a:t>
            </a:r>
            <a:endParaRPr lang="en-US" sz="3600" b="1"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华文琥珀" panose="02010800040101010101" pitchFamily="2" charset="-122"/>
              <a:cs typeface="Times New Roman" panose="02020603050405020304" pitchFamily="18" charset="0"/>
              <a:sym typeface="+mn-lt"/>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628650" y="273844"/>
            <a:ext cx="7886700" cy="994172"/>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00" b="1">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华文琥珀" panose="02010800040101010101" pitchFamily="2" charset="-122"/>
                <a:cs typeface="Times New Roman" panose="02020603050405020304" pitchFamily="18" charset="0"/>
                <a:sym typeface="+mn-lt"/>
              </a:rPr>
              <a:t>Requirements </a:t>
            </a:r>
            <a:endParaRPr lang="en-US" sz="3600" b="1"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华文琥珀" panose="02010800040101010101" pitchFamily="2" charset="-122"/>
              <a:cs typeface="Times New Roman" panose="02020603050405020304" pitchFamily="18" charset="0"/>
              <a:sym typeface="+mn-lt"/>
            </a:endParaRPr>
          </a:p>
        </p:txBody>
      </p:sp>
      <p:pic>
        <p:nvPicPr>
          <p:cNvPr id="6" name="图片 5" descr="图示&#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181" y="1063372"/>
            <a:ext cx="6647171" cy="3164562"/>
          </a:xfrm>
          <a:prstGeom prst="rect">
            <a:avLst/>
          </a:prstGeom>
        </p:spPr>
      </p:pic>
      <p:sp>
        <p:nvSpPr>
          <p:cNvPr id="7" name="文本框 6"/>
          <p:cNvSpPr txBox="1"/>
          <p:nvPr/>
        </p:nvSpPr>
        <p:spPr>
          <a:xfrm>
            <a:off x="0" y="4443958"/>
            <a:ext cx="8820472" cy="583565"/>
          </a:xfrm>
          <a:prstGeom prst="rect">
            <a:avLst/>
          </a:prstGeom>
          <a:noFill/>
        </p:spPr>
        <p:txBody>
          <a:bodyPr wrap="square" rtlCol="0">
            <a:spAutoFit/>
          </a:bodyPr>
          <a:lstStyle/>
          <a:p>
            <a:pPr algn="ctr"/>
            <a:r>
              <a:rPr lang="zh-CN" altLang="en-US" sz="1600" b="1" i="0" dirty="0">
                <a:solidFill>
                  <a:srgbClr val="333333"/>
                </a:solidFill>
                <a:effectLst/>
                <a:latin typeface="Helvetica Neue" panose="02000503000000020004" pitchFamily="2" charset="0"/>
              </a:rPr>
              <a:t>贝叶斯分析</a:t>
            </a:r>
            <a:r>
              <a:rPr lang="en-GB" altLang="zh-CN" sz="1600" b="1" i="0" dirty="0">
                <a:solidFill>
                  <a:srgbClr val="333333"/>
                </a:solidFill>
                <a:effectLst/>
                <a:latin typeface="Helvetica Neue" panose="02000503000000020004" pitchFamily="2" charset="0"/>
              </a:rPr>
              <a:t>workflow</a:t>
            </a:r>
            <a:r>
              <a:rPr lang="zh-CN" altLang="en-US" sz="1600" b="1" i="0" dirty="0">
                <a:solidFill>
                  <a:srgbClr val="333333"/>
                </a:solidFill>
                <a:effectLst/>
                <a:latin typeface="Helvetica Neue" panose="02000503000000020004" pitchFamily="2" charset="0"/>
              </a:rPr>
              <a:t>：包括研究问题，选择模型，选择先验，模型拟合，采样过程评估，模型诊断，模型比较，统计推断，结果报告。</a:t>
            </a:r>
            <a:endParaRPr kumimoji="1" lang="zh-CN" altLang="en-US" sz="1600" b="1" dirty="0"/>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4"/>
          <p:cNvSpPr txBox="1"/>
          <p:nvPr/>
        </p:nvSpPr>
        <p:spPr>
          <a:xfrm>
            <a:off x="593352" y="792162"/>
            <a:ext cx="10515600" cy="4351338"/>
          </a:xfrm>
          <a:prstGeom prst="rect">
            <a:avLst/>
          </a:prstGeom>
        </p:spPr>
        <p:txBody>
          <a:bodyPr>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60000"/>
              </a:lnSpc>
            </a:pPr>
            <a:r>
              <a:rPr lang="zh-CN" altLang="en-US" sz="2300" b="1" dirty="0">
                <a:latin typeface="FangSong" panose="02010609060101010101" pitchFamily="49" charset="-122"/>
                <a:ea typeface="FangSong" panose="02010609060101010101" pitchFamily="49" charset="-122"/>
              </a:rPr>
              <a:t>文字报告内容</a:t>
            </a:r>
            <a:r>
              <a:rPr lang="zh-CN" altLang="en-US" sz="2300" b="1" dirty="0">
                <a:latin typeface="FangSong" panose="02010609060101010101" pitchFamily="49" charset="-122"/>
                <a:ea typeface="FangSong" panose="02010609060101010101" pitchFamily="49" charset="-122"/>
                <a:sym typeface="Wingdings" panose="05000000000000000000" pitchFamily="2" charset="2"/>
              </a:rPr>
              <a:t>（</a:t>
            </a:r>
            <a:r>
              <a:rPr lang="zh-CN" altLang="en-US" sz="2300" b="1" dirty="0">
                <a:solidFill>
                  <a:srgbClr val="FF0000"/>
                </a:solidFill>
                <a:latin typeface="FangSong" panose="02010609060101010101" pitchFamily="49" charset="-122"/>
                <a:ea typeface="FangSong" panose="02010609060101010101" pitchFamily="49" charset="-122"/>
                <a:sym typeface="Wingdings" panose="05000000000000000000" pitchFamily="2" charset="2"/>
              </a:rPr>
              <a:t>需遵循标准</a:t>
            </a:r>
            <a:r>
              <a:rPr lang="en-US" altLang="zh-CN" sz="2300" b="1" dirty="0">
                <a:solidFill>
                  <a:srgbClr val="FF0000"/>
                </a:solidFill>
                <a:latin typeface="FangSong" panose="02010609060101010101" pitchFamily="49" charset="-122"/>
                <a:ea typeface="FangSong" panose="02010609060101010101" pitchFamily="49" charset="-122"/>
                <a:sym typeface="Wingdings" panose="05000000000000000000" pitchFamily="2" charset="2"/>
              </a:rPr>
              <a:t>APA6/7</a:t>
            </a:r>
            <a:r>
              <a:rPr lang="zh-CN" altLang="en-US" sz="2300" b="1" dirty="0">
                <a:solidFill>
                  <a:srgbClr val="FF0000"/>
                </a:solidFill>
                <a:latin typeface="FangSong" panose="02010609060101010101" pitchFamily="49" charset="-122"/>
                <a:ea typeface="FangSong" panose="02010609060101010101" pitchFamily="49" charset="-122"/>
                <a:sym typeface="Wingdings" panose="05000000000000000000" pitchFamily="2" charset="2"/>
              </a:rPr>
              <a:t>标准</a:t>
            </a:r>
            <a:r>
              <a:rPr lang="en-US" altLang="zh-CN" sz="2300" b="1" dirty="0">
                <a:latin typeface="FangSong" panose="02010609060101010101" pitchFamily="49" charset="-122"/>
                <a:ea typeface="FangSong" panose="02010609060101010101" pitchFamily="49" charset="-122"/>
                <a:sym typeface="Wingdings" panose="05000000000000000000" pitchFamily="2" charset="2"/>
              </a:rPr>
              <a:t>)</a:t>
            </a:r>
            <a:endParaRPr lang="en-US" altLang="zh-CN" sz="2300" b="1" dirty="0">
              <a:latin typeface="FangSong" panose="02010609060101010101" pitchFamily="49" charset="-122"/>
              <a:ea typeface="FangSong" panose="02010609060101010101" pitchFamily="49" charset="-122"/>
            </a:endParaRPr>
          </a:p>
          <a:p>
            <a:pPr marL="0" indent="0">
              <a:lnSpc>
                <a:spcPct val="150000"/>
              </a:lnSpc>
              <a:buNone/>
            </a:pPr>
            <a:r>
              <a:rPr lang="en-US" altLang="zh-CN" b="1" dirty="0">
                <a:latin typeface="FangSong" panose="02010609060101010101" pitchFamily="49" charset="-122"/>
                <a:ea typeface="FangSong" panose="02010609060101010101" pitchFamily="49" charset="-122"/>
              </a:rPr>
              <a:t>1.</a:t>
            </a:r>
            <a:r>
              <a:rPr lang="zh-CN" altLang="en-US" b="1" dirty="0">
                <a:latin typeface="FangSong" panose="02010609060101010101" pitchFamily="49" charset="-122"/>
                <a:ea typeface="FangSong" panose="02010609060101010101" pitchFamily="49" charset="-122"/>
              </a:rPr>
              <a:t> 标题，作者</a:t>
            </a:r>
            <a:endParaRPr lang="en-US" altLang="zh-CN" b="1" dirty="0">
              <a:latin typeface="FangSong" panose="02010609060101010101" pitchFamily="49" charset="-122"/>
              <a:ea typeface="FangSong" panose="02010609060101010101" pitchFamily="49" charset="-122"/>
            </a:endParaRPr>
          </a:p>
          <a:p>
            <a:pPr marL="0" indent="0">
              <a:lnSpc>
                <a:spcPct val="150000"/>
              </a:lnSpc>
              <a:buNone/>
            </a:pPr>
            <a:r>
              <a:rPr lang="en-US" altLang="zh-CN" b="1" dirty="0">
                <a:latin typeface="FangSong" panose="02010609060101010101" pitchFamily="49" charset="-122"/>
                <a:ea typeface="FangSong" panose="02010609060101010101" pitchFamily="49" charset="-122"/>
              </a:rPr>
              <a:t>2.</a:t>
            </a:r>
            <a:r>
              <a:rPr lang="zh-CN" altLang="en-US" b="1" dirty="0">
                <a:latin typeface="FangSong" panose="02010609060101010101" pitchFamily="49" charset="-122"/>
                <a:ea typeface="FangSong" panose="02010609060101010101" pitchFamily="49" charset="-122"/>
              </a:rPr>
              <a:t>小组研究的问题</a:t>
            </a:r>
            <a:endParaRPr lang="en-US" altLang="zh-CN" b="1" dirty="0">
              <a:latin typeface="FangSong" panose="02010609060101010101" pitchFamily="49" charset="-122"/>
              <a:ea typeface="FangSong" panose="02010609060101010101" pitchFamily="49" charset="-122"/>
            </a:endParaRPr>
          </a:p>
          <a:p>
            <a:pPr marL="0" indent="0">
              <a:lnSpc>
                <a:spcPct val="150000"/>
              </a:lnSpc>
              <a:buNone/>
            </a:pPr>
            <a:r>
              <a:rPr lang="en-US" altLang="zh-CN" b="1" dirty="0">
                <a:latin typeface="FangSong" panose="02010609060101010101" pitchFamily="49" charset="-122"/>
                <a:ea typeface="FangSong" panose="02010609060101010101" pitchFamily="49" charset="-122"/>
              </a:rPr>
              <a:t>3.</a:t>
            </a:r>
            <a:r>
              <a:rPr lang="zh-CN" altLang="en-US" b="1" dirty="0">
                <a:latin typeface="FangSong" panose="02010609060101010101" pitchFamily="49" charset="-122"/>
                <a:ea typeface="FangSong" panose="02010609060101010101" pitchFamily="49" charset="-122"/>
              </a:rPr>
              <a:t>使用的范式</a:t>
            </a:r>
            <a:r>
              <a:rPr lang="en-US" altLang="zh-CN" b="1" dirty="0">
                <a:latin typeface="FangSong" panose="02010609060101010101" pitchFamily="49" charset="-122"/>
                <a:ea typeface="FangSong" panose="02010609060101010101" pitchFamily="49" charset="-122"/>
              </a:rPr>
              <a:t>/</a:t>
            </a:r>
            <a:r>
              <a:rPr lang="zh-CN" altLang="en-US" b="1" dirty="0">
                <a:latin typeface="FangSong" panose="02010609060101010101" pitchFamily="49" charset="-122"/>
                <a:ea typeface="FangSong" panose="02010609060101010101" pitchFamily="49" charset="-122"/>
              </a:rPr>
              <a:t>问卷介绍</a:t>
            </a:r>
            <a:endParaRPr lang="en-US" altLang="zh-CN" b="1" dirty="0">
              <a:latin typeface="FangSong" panose="02010609060101010101" pitchFamily="49" charset="-122"/>
              <a:ea typeface="FangSong" panose="02010609060101010101" pitchFamily="49" charset="-122"/>
            </a:endParaRPr>
          </a:p>
          <a:p>
            <a:pPr marL="0" indent="0">
              <a:lnSpc>
                <a:spcPct val="150000"/>
              </a:lnSpc>
              <a:buNone/>
            </a:pPr>
            <a:r>
              <a:rPr lang="en-US" altLang="zh-CN" b="1" dirty="0">
                <a:latin typeface="FangSong" panose="02010609060101010101" pitchFamily="49" charset="-122"/>
                <a:ea typeface="FangSong" panose="02010609060101010101" pitchFamily="49" charset="-122"/>
              </a:rPr>
              <a:t>4.</a:t>
            </a:r>
            <a:r>
              <a:rPr lang="zh-CN" altLang="en-US" b="1" dirty="0">
                <a:latin typeface="FangSong" panose="02010609060101010101" pitchFamily="49" charset="-122"/>
                <a:ea typeface="FangSong" panose="02010609060101010101" pitchFamily="49" charset="-122"/>
              </a:rPr>
              <a:t>数据分析思路及流程</a:t>
            </a:r>
            <a:endParaRPr lang="en-US" altLang="zh-CN" b="1" dirty="0">
              <a:latin typeface="FangSong" panose="02010609060101010101" pitchFamily="49" charset="-122"/>
              <a:ea typeface="FangSong" panose="02010609060101010101" pitchFamily="49" charset="-122"/>
            </a:endParaRPr>
          </a:p>
          <a:p>
            <a:pPr marL="0" indent="0">
              <a:lnSpc>
                <a:spcPct val="150000"/>
              </a:lnSpc>
              <a:buNone/>
            </a:pPr>
            <a:r>
              <a:rPr lang="en-US" altLang="zh-CN" b="1" dirty="0">
                <a:latin typeface="FangSong" panose="02010609060101010101" pitchFamily="49" charset="-122"/>
                <a:ea typeface="FangSong" panose="02010609060101010101" pitchFamily="49" charset="-122"/>
              </a:rPr>
              <a:t>5.</a:t>
            </a:r>
            <a:r>
              <a:rPr lang="zh-CN" altLang="en-US" b="1" dirty="0">
                <a:latin typeface="FangSong" panose="02010609060101010101" pitchFamily="49" charset="-122"/>
                <a:ea typeface="FangSong" panose="02010609060101010101" pitchFamily="49" charset="-122"/>
              </a:rPr>
              <a:t>数据分析结果</a:t>
            </a:r>
            <a:endParaRPr lang="en-US" altLang="zh-CN" b="1" dirty="0">
              <a:latin typeface="FangSong" panose="02010609060101010101" pitchFamily="49" charset="-122"/>
              <a:ea typeface="FangSong" panose="02010609060101010101" pitchFamily="49" charset="-122"/>
            </a:endParaRPr>
          </a:p>
          <a:p>
            <a:pPr marL="0" indent="0">
              <a:lnSpc>
                <a:spcPct val="150000"/>
              </a:lnSpc>
              <a:buNone/>
            </a:pPr>
            <a:r>
              <a:rPr lang="en-US" altLang="zh-CN" b="1" dirty="0">
                <a:latin typeface="FangSong" panose="02010609060101010101" pitchFamily="49" charset="-122"/>
                <a:ea typeface="FangSong" panose="02010609060101010101" pitchFamily="49" charset="-122"/>
              </a:rPr>
              <a:t>5.</a:t>
            </a:r>
            <a:r>
              <a:rPr lang="zh-CN" altLang="en-US" b="1" dirty="0">
                <a:latin typeface="FangSong" panose="02010609060101010101" pitchFamily="49" charset="-122"/>
                <a:ea typeface="FangSong" panose="02010609060101010101" pitchFamily="49" charset="-122"/>
              </a:rPr>
              <a:t>对结果的讨论及结论</a:t>
            </a:r>
            <a:endParaRPr lang="en-US" altLang="zh-CN" b="1" dirty="0">
              <a:latin typeface="FangSong" panose="02010609060101010101" pitchFamily="49" charset="-122"/>
              <a:ea typeface="FangSong" panose="02010609060101010101" pitchFamily="49" charset="-122"/>
            </a:endParaRPr>
          </a:p>
          <a:p>
            <a:pPr marL="0" indent="0">
              <a:lnSpc>
                <a:spcPct val="150000"/>
              </a:lnSpc>
              <a:buNone/>
            </a:pPr>
            <a:r>
              <a:rPr lang="en-US" altLang="zh-CN" b="1" dirty="0">
                <a:latin typeface="FangSong" panose="02010609060101010101" pitchFamily="49" charset="-122"/>
                <a:ea typeface="FangSong" panose="02010609060101010101" pitchFamily="49" charset="-122"/>
              </a:rPr>
              <a:t>6.</a:t>
            </a:r>
            <a:r>
              <a:rPr lang="zh-CN" altLang="en-US" b="1" dirty="0">
                <a:latin typeface="FangSong" panose="02010609060101010101" pitchFamily="49" charset="-122"/>
                <a:ea typeface="FangSong" panose="02010609060101010101" pitchFamily="49" charset="-122"/>
              </a:rPr>
              <a:t>参考文献</a:t>
            </a:r>
            <a:endParaRPr lang="en-US" altLang="zh-CN" b="1" dirty="0">
              <a:latin typeface="FangSong" panose="02010609060101010101" pitchFamily="49" charset="-122"/>
              <a:ea typeface="FangSong" panose="02010609060101010101" pitchFamily="49" charset="-122"/>
            </a:endParaRPr>
          </a:p>
          <a:p>
            <a:pPr marL="0" indent="0">
              <a:lnSpc>
                <a:spcPct val="150000"/>
              </a:lnSpc>
              <a:buNone/>
            </a:pPr>
            <a:r>
              <a:rPr lang="en-US" altLang="zh-CN" b="1" dirty="0">
                <a:latin typeface="FangSong" panose="02010609060101010101" pitchFamily="49" charset="-122"/>
                <a:ea typeface="FangSong" panose="02010609060101010101" pitchFamily="49" charset="-122"/>
              </a:rPr>
              <a:t>7.</a:t>
            </a:r>
            <a:r>
              <a:rPr lang="zh-CN" altLang="en-US" b="1" dirty="0">
                <a:latin typeface="FangSong" panose="02010609060101010101" pitchFamily="49" charset="-122"/>
                <a:ea typeface="FangSong" panose="02010609060101010101" pitchFamily="49" charset="-122"/>
              </a:rPr>
              <a:t>成员信息、分工</a:t>
            </a:r>
            <a:endParaRPr lang="en-US" altLang="zh-CN" b="1" dirty="0">
              <a:latin typeface="FangSong" panose="02010609060101010101" pitchFamily="49" charset="-122"/>
              <a:ea typeface="FangSong" panose="02010609060101010101" pitchFamily="49" charset="-122"/>
            </a:endParaRPr>
          </a:p>
        </p:txBody>
      </p:sp>
      <p:sp>
        <p:nvSpPr>
          <p:cNvPr id="4" name="Title 1"/>
          <p:cNvSpPr txBox="1"/>
          <p:nvPr/>
        </p:nvSpPr>
        <p:spPr>
          <a:xfrm>
            <a:off x="628650" y="273844"/>
            <a:ext cx="7886700" cy="994172"/>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00" b="1">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华文琥珀" panose="02010800040101010101" pitchFamily="2" charset="-122"/>
                <a:cs typeface="Times New Roman" panose="02020603050405020304" pitchFamily="18" charset="0"/>
                <a:sym typeface="+mn-lt"/>
              </a:rPr>
              <a:t>Requirements </a:t>
            </a:r>
            <a:endParaRPr lang="en-US" sz="3600" b="1" dirty="0">
              <a:ln/>
              <a:solidFill>
                <a:schemeClr val="tx1"/>
              </a:solidFill>
              <a:effectLst>
                <a:outerShdw blurRad="38100" dist="19050" dir="2700000" algn="tl" rotWithShape="0">
                  <a:schemeClr val="dk1">
                    <a:alpha val="40000"/>
                    <a:alpha val="40000"/>
                  </a:schemeClr>
                </a:outerShdw>
              </a:effectLst>
              <a:latin typeface="Times New Roman" panose="02020603050405020304" pitchFamily="18" charset="0"/>
              <a:ea typeface="华文琥珀" panose="02010800040101010101" pitchFamily="2" charset="-122"/>
              <a:cs typeface="Times New Roman" panose="02020603050405020304" pitchFamily="18" charset="0"/>
              <a:sym typeface="+mn-lt"/>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4"/>
          <p:cNvSpPr txBox="1"/>
          <p:nvPr/>
        </p:nvSpPr>
        <p:spPr>
          <a:xfrm>
            <a:off x="601241" y="756667"/>
            <a:ext cx="10515600" cy="4351338"/>
          </a:xfrm>
          <a:prstGeom prst="rect">
            <a:avLst/>
          </a:prstGeom>
        </p:spPr>
        <p:txBody>
          <a:bodyPr>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60000"/>
              </a:lnSpc>
            </a:pPr>
            <a:r>
              <a:rPr lang="zh-CN" altLang="en-US" sz="2300" b="1" dirty="0">
                <a:latin typeface="FangSong" panose="02010609060101010101" pitchFamily="49" charset="-122"/>
                <a:ea typeface="FangSong" panose="02010609060101010101" pitchFamily="49" charset="-122"/>
              </a:rPr>
              <a:t>小组成员课堂展示内容（</a:t>
            </a:r>
            <a:r>
              <a:rPr lang="zh-CN" altLang="en-US" sz="2300" b="1" dirty="0">
                <a:solidFill>
                  <a:srgbClr val="FF0000"/>
                </a:solidFill>
                <a:latin typeface="FangSong" panose="02010609060101010101" pitchFamily="49" charset="-122"/>
                <a:ea typeface="FangSong" panose="02010609060101010101" pitchFamily="49" charset="-122"/>
              </a:rPr>
              <a:t>类似学术报告</a:t>
            </a:r>
            <a:r>
              <a:rPr lang="en-US" altLang="zh-CN" sz="2300" b="1" dirty="0">
                <a:solidFill>
                  <a:srgbClr val="FF0000"/>
                </a:solidFill>
                <a:latin typeface="FangSong" panose="02010609060101010101" pitchFamily="49" charset="-122"/>
                <a:ea typeface="FangSong" panose="02010609060101010101" pitchFamily="49" charset="-122"/>
              </a:rPr>
              <a:t>/</a:t>
            </a:r>
            <a:r>
              <a:rPr lang="zh-CN" altLang="en-US" sz="2300" b="1" dirty="0">
                <a:solidFill>
                  <a:srgbClr val="FF0000"/>
                </a:solidFill>
                <a:latin typeface="FangSong" panose="02010609060101010101" pitchFamily="49" charset="-122"/>
                <a:ea typeface="FangSong" panose="02010609060101010101" pitchFamily="49" charset="-122"/>
              </a:rPr>
              <a:t>会议展示</a:t>
            </a:r>
            <a:r>
              <a:rPr lang="zh-CN" altLang="en-US" sz="2300" b="1" dirty="0">
                <a:latin typeface="FangSong" panose="02010609060101010101" pitchFamily="49" charset="-122"/>
                <a:ea typeface="FangSong" panose="02010609060101010101" pitchFamily="49" charset="-122"/>
              </a:rPr>
              <a:t>）</a:t>
            </a:r>
            <a:endParaRPr lang="en-US" altLang="zh-CN" sz="2300" b="1" dirty="0">
              <a:latin typeface="FangSong" panose="02010609060101010101" pitchFamily="49" charset="-122"/>
              <a:ea typeface="FangSong" panose="02010609060101010101" pitchFamily="49" charset="-122"/>
            </a:endParaRPr>
          </a:p>
          <a:p>
            <a:pPr marL="457200" indent="-457200">
              <a:lnSpc>
                <a:spcPct val="150000"/>
              </a:lnSpc>
              <a:buAutoNum type="arabicPeriod"/>
            </a:pPr>
            <a:r>
              <a:rPr lang="zh-CN" altLang="en-US" b="1" dirty="0">
                <a:latin typeface="FangSong" panose="02010609060101010101" pitchFamily="49" charset="-122"/>
                <a:ea typeface="FangSong" panose="02010609060101010101" pitchFamily="49" charset="-122"/>
              </a:rPr>
              <a:t>标题，作者</a:t>
            </a:r>
            <a:endParaRPr lang="en-US" altLang="zh-CN" b="1" dirty="0">
              <a:latin typeface="FangSong" panose="02010609060101010101" pitchFamily="49" charset="-122"/>
              <a:ea typeface="FangSong" panose="02010609060101010101" pitchFamily="49" charset="-122"/>
            </a:endParaRPr>
          </a:p>
          <a:p>
            <a:pPr marL="457200" indent="-457200">
              <a:lnSpc>
                <a:spcPct val="150000"/>
              </a:lnSpc>
              <a:buAutoNum type="arabicPeriod"/>
            </a:pPr>
            <a:r>
              <a:rPr lang="zh-CN" altLang="en-US" b="1" dirty="0">
                <a:latin typeface="FangSong" panose="02010609060101010101" pitchFamily="49" charset="-122"/>
                <a:ea typeface="FangSong" panose="02010609060101010101" pitchFamily="49" charset="-122"/>
              </a:rPr>
              <a:t>成员信息、分工</a:t>
            </a:r>
            <a:endParaRPr lang="en-US" altLang="zh-CN" b="1" dirty="0">
              <a:latin typeface="FangSong" panose="02010609060101010101" pitchFamily="49" charset="-122"/>
              <a:ea typeface="FangSong" panose="02010609060101010101" pitchFamily="49" charset="-122"/>
            </a:endParaRPr>
          </a:p>
          <a:p>
            <a:pPr marL="457200" indent="-457200">
              <a:lnSpc>
                <a:spcPct val="150000"/>
              </a:lnSpc>
              <a:buFont typeface="+mj-lt"/>
              <a:buAutoNum type="arabicPeriod"/>
            </a:pPr>
            <a:r>
              <a:rPr lang="zh-CN" altLang="en-US" b="1" dirty="0">
                <a:latin typeface="FangSong" panose="02010609060101010101" pitchFamily="49" charset="-122"/>
                <a:ea typeface="FangSong" panose="02010609060101010101" pitchFamily="49" charset="-122"/>
              </a:rPr>
              <a:t>小组研究的问题</a:t>
            </a:r>
            <a:endParaRPr lang="en-US" altLang="zh-CN" b="1" dirty="0">
              <a:latin typeface="FangSong" panose="02010609060101010101" pitchFamily="49" charset="-122"/>
              <a:ea typeface="FangSong" panose="02010609060101010101" pitchFamily="49" charset="-122"/>
            </a:endParaRPr>
          </a:p>
          <a:p>
            <a:pPr marL="457200" indent="-457200">
              <a:lnSpc>
                <a:spcPct val="150000"/>
              </a:lnSpc>
              <a:buFont typeface="+mj-lt"/>
              <a:buAutoNum type="arabicPeriod"/>
            </a:pPr>
            <a:r>
              <a:rPr lang="zh-CN" altLang="en-US" b="1" dirty="0">
                <a:latin typeface="FangSong" panose="02010609060101010101" pitchFamily="49" charset="-122"/>
                <a:ea typeface="FangSong" panose="02010609060101010101" pitchFamily="49" charset="-122"/>
              </a:rPr>
              <a:t>使用的范式</a:t>
            </a:r>
            <a:r>
              <a:rPr lang="en-US" altLang="zh-CN" b="1" dirty="0">
                <a:latin typeface="FangSong" panose="02010609060101010101" pitchFamily="49" charset="-122"/>
                <a:ea typeface="FangSong" panose="02010609060101010101" pitchFamily="49" charset="-122"/>
              </a:rPr>
              <a:t>/</a:t>
            </a:r>
            <a:r>
              <a:rPr lang="zh-CN" altLang="en-US" b="1" dirty="0">
                <a:latin typeface="FangSong" panose="02010609060101010101" pitchFamily="49" charset="-122"/>
                <a:ea typeface="FangSong" panose="02010609060101010101" pitchFamily="49" charset="-122"/>
              </a:rPr>
              <a:t>问卷介绍</a:t>
            </a:r>
            <a:endParaRPr lang="en-US" altLang="zh-CN" b="1" dirty="0">
              <a:latin typeface="FangSong" panose="02010609060101010101" pitchFamily="49" charset="-122"/>
              <a:ea typeface="FangSong" panose="02010609060101010101" pitchFamily="49" charset="-122"/>
            </a:endParaRPr>
          </a:p>
          <a:p>
            <a:pPr marL="457200" indent="-457200">
              <a:lnSpc>
                <a:spcPct val="150000"/>
              </a:lnSpc>
              <a:buFont typeface="+mj-lt"/>
              <a:buAutoNum type="arabicPeriod"/>
            </a:pPr>
            <a:r>
              <a:rPr lang="zh-CN" altLang="en-US" b="1" dirty="0">
                <a:latin typeface="FangSong" panose="02010609060101010101" pitchFamily="49" charset="-122"/>
                <a:ea typeface="FangSong" panose="02010609060101010101" pitchFamily="49" charset="-122"/>
              </a:rPr>
              <a:t>数据分析思路及流程</a:t>
            </a:r>
            <a:endParaRPr lang="en-US" altLang="zh-CN" b="1" dirty="0">
              <a:latin typeface="FangSong" panose="02010609060101010101" pitchFamily="49" charset="-122"/>
              <a:ea typeface="FangSong" panose="02010609060101010101" pitchFamily="49" charset="-122"/>
            </a:endParaRPr>
          </a:p>
          <a:p>
            <a:pPr marL="457200" indent="-457200">
              <a:lnSpc>
                <a:spcPct val="150000"/>
              </a:lnSpc>
              <a:buFont typeface="+mj-lt"/>
              <a:buAutoNum type="arabicPeriod"/>
            </a:pPr>
            <a:r>
              <a:rPr lang="zh-CN" altLang="en-US" b="1" dirty="0">
                <a:latin typeface="FangSong" panose="02010609060101010101" pitchFamily="49" charset="-122"/>
                <a:ea typeface="FangSong" panose="02010609060101010101" pitchFamily="49" charset="-122"/>
              </a:rPr>
              <a:t>数据分析结果</a:t>
            </a:r>
            <a:endParaRPr lang="en-US" altLang="zh-CN" b="1" dirty="0">
              <a:latin typeface="FangSong" panose="02010609060101010101" pitchFamily="49" charset="-122"/>
              <a:ea typeface="FangSong" panose="02010609060101010101" pitchFamily="49" charset="-122"/>
            </a:endParaRPr>
          </a:p>
          <a:p>
            <a:pPr marL="457200" indent="-457200">
              <a:lnSpc>
                <a:spcPct val="150000"/>
              </a:lnSpc>
              <a:buFont typeface="+mj-lt"/>
              <a:buAutoNum type="arabicPeriod"/>
            </a:pPr>
            <a:r>
              <a:rPr lang="zh-CN" altLang="en-US" b="1" dirty="0">
                <a:latin typeface="FangSong" panose="02010609060101010101" pitchFamily="49" charset="-122"/>
                <a:ea typeface="FangSong" panose="02010609060101010101" pitchFamily="49" charset="-122"/>
              </a:rPr>
              <a:t>对结果的讨论及结论</a:t>
            </a:r>
            <a:endParaRPr lang="en-US" altLang="zh-CN" b="1" dirty="0">
              <a:latin typeface="FangSong" panose="02010609060101010101" pitchFamily="49" charset="-122"/>
              <a:ea typeface="FangSong" panose="02010609060101010101" pitchFamily="49" charset="-122"/>
            </a:endParaRPr>
          </a:p>
          <a:p>
            <a:pPr marL="457200" indent="-457200">
              <a:lnSpc>
                <a:spcPct val="150000"/>
              </a:lnSpc>
              <a:buFont typeface="+mj-lt"/>
              <a:buAutoNum type="arabicPeriod"/>
            </a:pPr>
            <a:r>
              <a:rPr lang="zh-CN" altLang="en-US" b="1" dirty="0">
                <a:latin typeface="FangSong" panose="02010609060101010101" pitchFamily="49" charset="-122"/>
                <a:ea typeface="FangSong" panose="02010609060101010101" pitchFamily="49" charset="-122"/>
              </a:rPr>
              <a:t>主要参考文献</a:t>
            </a:r>
            <a:endParaRPr lang="en-US" altLang="zh-CN" b="1" dirty="0">
              <a:latin typeface="FangSong" panose="02010609060101010101" pitchFamily="49" charset="-122"/>
              <a:ea typeface="FangSong" panose="02010609060101010101" pitchFamily="49" charset="-122"/>
            </a:endParaRPr>
          </a:p>
        </p:txBody>
      </p:sp>
      <p:sp>
        <p:nvSpPr>
          <p:cNvPr id="4" name="Title 1"/>
          <p:cNvSpPr txBox="1"/>
          <p:nvPr/>
        </p:nvSpPr>
        <p:spPr>
          <a:xfrm>
            <a:off x="628650" y="273844"/>
            <a:ext cx="7886700" cy="994172"/>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00" b="1" dirty="0">
                <a:latin typeface="Times New Roman" panose="02020603050405020304" pitchFamily="18" charset="0"/>
                <a:ea typeface="华文琥珀" panose="02010800040101010101" pitchFamily="2" charset="-122"/>
                <a:cs typeface="Times New Roman" panose="02020603050405020304" pitchFamily="18" charset="0"/>
                <a:sym typeface="+mn-lt"/>
              </a:rPr>
              <a:t>Requirements </a:t>
            </a:r>
            <a:endParaRPr lang="en-US" dirty="0"/>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bf32b21c57e606988ab10ec694d2e32676a8b"/>
  <p:tag name="ISPRING_PRESENTATION_TITLE" val="PowerPoint 演示文稿"/>
  <p:tag name="ISLIDE.GUIDESSETTING" val="{&quot;Id&quot;:&quot;GuidesStyle_Normal&quot;,&quot;Name&quot;:&quot;Normal&quot;,&quot;Kind&quot;:&quot;System&quot;,&quot;OldGuidesSetting&quot;:{&quot;HeaderHeight&quot;:15.0,&quot;FooterHeight&quot;:9.0,&quot;SideMargin&quot;:5.5,&quot;TopMargin&quot;:0.0,&quot;BottomMargin&quot;:0.0,&quot;IntervalMargin&quot;:1.5}}"/>
</p:tagLst>
</file>

<file path=ppt/tags/tag10.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11.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12.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13.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14.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15.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16.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17.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18.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19.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2.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20.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21.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22.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23.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3.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4.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5.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6.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7.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8.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ags/tag9.xml><?xml version="1.0" encoding="utf-8"?>
<p:tagLst xmlns:a="http://schemas.openxmlformats.org/drawingml/2006/main" xmlns:r="http://schemas.openxmlformats.org/officeDocument/2006/relationships" xmlns:p="http://schemas.openxmlformats.org/presentationml/2006/main">
  <p:tag name="ISLIDE.DIAGRAM" val="b4dbf999-665c-47fd-bab6-ffffe6fcd6dd"/>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TotalTime>
  <Words>1075</Words>
  <Application>Microsoft Macintosh PowerPoint</Application>
  <PresentationFormat>全屏显示(16:9)</PresentationFormat>
  <Paragraphs>119</Paragraphs>
  <Slides>29</Slides>
  <Notes>25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FangSong</vt:lpstr>
      <vt:lpstr>黑体</vt:lpstr>
      <vt:lpstr>Times New Roman Regular</vt:lpstr>
      <vt:lpstr>Arial</vt:lpstr>
      <vt:lpstr>Calibri</vt:lpstr>
      <vt:lpstr>Calibri Light</vt:lpstr>
      <vt:lpstr>Helvetica Neue</vt:lpstr>
      <vt:lpstr>Times New Roman</vt:lpstr>
      <vt:lpstr>Wingdings</vt:lpstr>
      <vt:lpstr>Office Theme</vt:lpstr>
      <vt:lpstr>PowerPoint 演示文稿</vt:lpstr>
      <vt:lpstr>Requirements </vt:lpstr>
      <vt:lpstr>Requirements </vt:lpstr>
      <vt:lpstr>Requirements </vt:lpstr>
      <vt:lpstr>About the final project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Self-regulation </vt:lpstr>
      <vt:lpstr>PowerPoint 演示文稿</vt:lpstr>
      <vt:lpstr>PowerPoint 演示文稿</vt:lpstr>
      <vt:lpstr>PowerPoint 演示文稿</vt:lpstr>
      <vt:lpstr>PowerPoint 演示文稿</vt:lpstr>
      <vt:lpstr>大作业的数据集</vt:lpstr>
      <vt:lpstr>和鲸上的大作业项目以及数据集</vt:lpstr>
      <vt:lpstr>和鲸上大作业数据集挂载</vt:lpstr>
      <vt:lpstr>和鲸上大作业数据集挂载</vt:lpstr>
      <vt:lpstr>和鲸上的大作业补充材料</vt:lpstr>
      <vt:lpstr>数据集使用的问卷/范式描述查找</vt:lpstr>
      <vt:lpstr>Example:Behavioral Inhibition and Approach (BIS/BAS)  </vt:lpstr>
      <vt:lpstr>Example:Choice Reaction Time  </vt:lpstr>
      <vt:lpstr>PowerPoint 演示文稿</vt:lpstr>
      <vt:lpstr>Example: Stroop task </vt:lpstr>
      <vt:lpstr>PowerPoint 演示文稿</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kingpub; Maven</dc:creator>
  <cp:lastModifiedBy>moh</cp:lastModifiedBy>
  <cp:revision>1624</cp:revision>
  <dcterms:created xsi:type="dcterms:W3CDTF">2022-12-05T00:11:46Z</dcterms:created>
  <dcterms:modified xsi:type="dcterms:W3CDTF">2022-12-05T00:24:04Z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1535EA6DC6C21ACB42378D63FF01A75F</vt:lpwstr>
  </property>
  <property fmtid="{D5CDD505-2E9C-101B-9397-08002B2CF9AE}" pid="3" name="KSOProductBuildVer">
    <vt:lpwstr>2052-4.7.0.7523</vt:lpwstr>
  </property>
</Properties>
</file>